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0"/>
  </p:notesMasterIdLst>
  <p:sldIdLst>
    <p:sldId id="256" r:id="rId2"/>
    <p:sldId id="257" r:id="rId3"/>
    <p:sldId id="258" r:id="rId4"/>
    <p:sldId id="259" r:id="rId5"/>
    <p:sldId id="263" r:id="rId6"/>
    <p:sldId id="300" r:id="rId7"/>
    <p:sldId id="271" r:id="rId8"/>
    <p:sldId id="275" r:id="rId9"/>
    <p:sldId id="276" r:id="rId10"/>
    <p:sldId id="277" r:id="rId11"/>
    <p:sldId id="272" r:id="rId12"/>
    <p:sldId id="273" r:id="rId13"/>
    <p:sldId id="292" r:id="rId14"/>
    <p:sldId id="293" r:id="rId15"/>
    <p:sldId id="296" r:id="rId16"/>
    <p:sldId id="295" r:id="rId17"/>
    <p:sldId id="297" r:id="rId18"/>
    <p:sldId id="274" r:id="rId19"/>
    <p:sldId id="264" r:id="rId20"/>
    <p:sldId id="265" r:id="rId21"/>
    <p:sldId id="298" r:id="rId22"/>
    <p:sldId id="299" r:id="rId23"/>
    <p:sldId id="280" r:id="rId24"/>
    <p:sldId id="281" r:id="rId25"/>
    <p:sldId id="285" r:id="rId26"/>
    <p:sldId id="286" r:id="rId27"/>
    <p:sldId id="287"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A49F55-6D7E-454C-909A-0DAB5FD5315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9BD2F0A5-82C3-4D82-827E-766644862471}">
      <dgm:prSet custT="1"/>
      <dgm:spPr/>
      <dgm:t>
        <a:bodyPr/>
        <a:lstStyle/>
        <a:p>
          <a:r>
            <a:rPr lang="en-US" sz="2400" b="1" dirty="0"/>
            <a:t>Because we tend to listen autobiographically, we tend to respond in one of four ways:</a:t>
          </a:r>
        </a:p>
      </dgm:t>
    </dgm:pt>
    <dgm:pt modelId="{28F5E4A8-A216-400F-9E81-CCFE927CA949}" type="parTrans" cxnId="{1CBB5424-183F-4F23-8871-6CF4987CB21D}">
      <dgm:prSet/>
      <dgm:spPr/>
      <dgm:t>
        <a:bodyPr/>
        <a:lstStyle/>
        <a:p>
          <a:endParaRPr lang="en-US"/>
        </a:p>
      </dgm:t>
    </dgm:pt>
    <dgm:pt modelId="{7D61DC28-5F96-44CC-AE00-908FAECEF4F1}" type="sibTrans" cxnId="{1CBB5424-183F-4F23-8871-6CF4987CB21D}">
      <dgm:prSet/>
      <dgm:spPr/>
      <dgm:t>
        <a:bodyPr/>
        <a:lstStyle/>
        <a:p>
          <a:endParaRPr lang="en-US"/>
        </a:p>
      </dgm:t>
    </dgm:pt>
    <dgm:pt modelId="{91E5C3A9-7297-4CEB-A506-02BEB23CBAB0}">
      <dgm:prSet/>
      <dgm:spPr/>
      <dgm:t>
        <a:bodyPr/>
        <a:lstStyle/>
        <a:p>
          <a:endParaRPr lang="en-US"/>
        </a:p>
      </dgm:t>
    </dgm:pt>
    <dgm:pt modelId="{7E7EECFA-E2D6-4B75-92E2-10ABC92358E3}" type="parTrans" cxnId="{684888E3-C0DE-4CBF-83F6-196CF9DF62B6}">
      <dgm:prSet/>
      <dgm:spPr/>
      <dgm:t>
        <a:bodyPr/>
        <a:lstStyle/>
        <a:p>
          <a:endParaRPr lang="en-US"/>
        </a:p>
      </dgm:t>
    </dgm:pt>
    <dgm:pt modelId="{AB40FDA9-7649-4048-8801-8EFDF48D71B5}" type="sibTrans" cxnId="{684888E3-C0DE-4CBF-83F6-196CF9DF62B6}">
      <dgm:prSet/>
      <dgm:spPr/>
      <dgm:t>
        <a:bodyPr/>
        <a:lstStyle/>
        <a:p>
          <a:endParaRPr lang="en-US"/>
        </a:p>
      </dgm:t>
    </dgm:pt>
    <dgm:pt modelId="{27A8A28A-BC6F-4FA5-8AEC-45E5995F62CE}">
      <dgm:prSet/>
      <dgm:spPr/>
      <dgm:t>
        <a:bodyPr/>
        <a:lstStyle/>
        <a:p>
          <a:endParaRPr lang="en-US"/>
        </a:p>
      </dgm:t>
    </dgm:pt>
    <dgm:pt modelId="{4978236D-F14F-4C5F-B012-38A74F8B42E3}" type="parTrans" cxnId="{156189CF-10F9-43DA-BF17-804318901718}">
      <dgm:prSet/>
      <dgm:spPr/>
      <dgm:t>
        <a:bodyPr/>
        <a:lstStyle/>
        <a:p>
          <a:endParaRPr lang="en-US"/>
        </a:p>
      </dgm:t>
    </dgm:pt>
    <dgm:pt modelId="{541EDAC4-82B7-4075-8774-D1BA203B6A67}" type="sibTrans" cxnId="{156189CF-10F9-43DA-BF17-804318901718}">
      <dgm:prSet/>
      <dgm:spPr/>
      <dgm:t>
        <a:bodyPr/>
        <a:lstStyle/>
        <a:p>
          <a:endParaRPr lang="en-US"/>
        </a:p>
      </dgm:t>
    </dgm:pt>
    <dgm:pt modelId="{3F22A85B-78BE-4F41-B4C1-C017FFDAE2A1}">
      <dgm:prSet/>
      <dgm:spPr/>
      <dgm:t>
        <a:bodyPr/>
        <a:lstStyle/>
        <a:p>
          <a:endParaRPr lang="en-US"/>
        </a:p>
      </dgm:t>
    </dgm:pt>
    <dgm:pt modelId="{5781D415-EB70-4AC2-B5DC-294514590399}" type="parTrans" cxnId="{CED27B22-5966-4A7E-8A1E-6D8E66D72B33}">
      <dgm:prSet/>
      <dgm:spPr/>
      <dgm:t>
        <a:bodyPr/>
        <a:lstStyle/>
        <a:p>
          <a:endParaRPr lang="en-US"/>
        </a:p>
      </dgm:t>
    </dgm:pt>
    <dgm:pt modelId="{DB1BA339-F115-4631-BFAE-6265179F51A0}" type="sibTrans" cxnId="{CED27B22-5966-4A7E-8A1E-6D8E66D72B33}">
      <dgm:prSet/>
      <dgm:spPr/>
      <dgm:t>
        <a:bodyPr/>
        <a:lstStyle/>
        <a:p>
          <a:endParaRPr lang="en-US"/>
        </a:p>
      </dgm:t>
    </dgm:pt>
    <dgm:pt modelId="{CFCDB43A-1280-4D62-861B-8AF8A5CF4E02}">
      <dgm:prSet/>
      <dgm:spPr/>
      <dgm:t>
        <a:bodyPr/>
        <a:lstStyle/>
        <a:p>
          <a:endParaRPr lang="en-US"/>
        </a:p>
      </dgm:t>
    </dgm:pt>
    <dgm:pt modelId="{C56C8F60-ABBF-4535-855B-8CDC9AEF9D0E}" type="parTrans" cxnId="{B636F8EB-F01A-4AEC-981E-24BD4268236F}">
      <dgm:prSet/>
      <dgm:spPr/>
      <dgm:t>
        <a:bodyPr/>
        <a:lstStyle/>
        <a:p>
          <a:endParaRPr lang="en-US"/>
        </a:p>
      </dgm:t>
    </dgm:pt>
    <dgm:pt modelId="{BCA168E8-200E-41F0-A404-C181A643F618}" type="sibTrans" cxnId="{B636F8EB-F01A-4AEC-981E-24BD4268236F}">
      <dgm:prSet/>
      <dgm:spPr/>
      <dgm:t>
        <a:bodyPr/>
        <a:lstStyle/>
        <a:p>
          <a:endParaRPr lang="en-US"/>
        </a:p>
      </dgm:t>
    </dgm:pt>
    <dgm:pt modelId="{235B6255-2139-4E74-B797-6F601BCDD840}">
      <dgm:prSet/>
      <dgm:spPr/>
      <dgm:t>
        <a:bodyPr/>
        <a:lstStyle/>
        <a:p>
          <a:endParaRPr lang="en-US"/>
        </a:p>
      </dgm:t>
    </dgm:pt>
    <dgm:pt modelId="{8EC57C17-5A40-4542-B2FD-435CB2C7B6EA}" type="parTrans" cxnId="{E8CFA0A9-C46C-4923-943B-9D9DACB62865}">
      <dgm:prSet/>
      <dgm:spPr/>
      <dgm:t>
        <a:bodyPr/>
        <a:lstStyle/>
        <a:p>
          <a:endParaRPr lang="en-US"/>
        </a:p>
      </dgm:t>
    </dgm:pt>
    <dgm:pt modelId="{28377721-B404-4469-BF48-BFD6A2D65089}" type="sibTrans" cxnId="{E8CFA0A9-C46C-4923-943B-9D9DACB62865}">
      <dgm:prSet/>
      <dgm:spPr/>
      <dgm:t>
        <a:bodyPr/>
        <a:lstStyle/>
        <a:p>
          <a:endParaRPr lang="en-US"/>
        </a:p>
      </dgm:t>
    </dgm:pt>
    <dgm:pt modelId="{29E9D63E-86E0-45A0-9948-6FD3ED6E5454}">
      <dgm:prSet/>
      <dgm:spPr/>
      <dgm:t>
        <a:bodyPr/>
        <a:lstStyle/>
        <a:p>
          <a:endParaRPr lang="en-US"/>
        </a:p>
      </dgm:t>
    </dgm:pt>
    <dgm:pt modelId="{9F4A5F36-8FDE-4694-ACD0-77E0FC81B9A4}" type="parTrans" cxnId="{E7C7E5E1-43B2-4103-ABB7-43EDC83DFF56}">
      <dgm:prSet/>
      <dgm:spPr/>
      <dgm:t>
        <a:bodyPr/>
        <a:lstStyle/>
        <a:p>
          <a:endParaRPr lang="en-US"/>
        </a:p>
      </dgm:t>
    </dgm:pt>
    <dgm:pt modelId="{08D7E276-BF52-45F2-B27B-49AD18645C1A}" type="sibTrans" cxnId="{E7C7E5E1-43B2-4103-ABB7-43EDC83DFF56}">
      <dgm:prSet/>
      <dgm:spPr/>
      <dgm:t>
        <a:bodyPr/>
        <a:lstStyle/>
        <a:p>
          <a:endParaRPr lang="en-US"/>
        </a:p>
      </dgm:t>
    </dgm:pt>
    <dgm:pt modelId="{D4245C7C-3008-4D39-BB01-463C57521C32}">
      <dgm:prSet/>
      <dgm:spPr/>
      <dgm:t>
        <a:bodyPr/>
        <a:lstStyle/>
        <a:p>
          <a:endParaRPr lang="en-US"/>
        </a:p>
      </dgm:t>
    </dgm:pt>
    <dgm:pt modelId="{440F04B7-4239-4F21-BE4B-0E507ED0621C}" type="parTrans" cxnId="{D7AF7AF0-9B3E-4A59-B5EA-BD63E4736190}">
      <dgm:prSet/>
      <dgm:spPr/>
      <dgm:t>
        <a:bodyPr/>
        <a:lstStyle/>
        <a:p>
          <a:endParaRPr lang="en-US"/>
        </a:p>
      </dgm:t>
    </dgm:pt>
    <dgm:pt modelId="{BEF8664C-6163-4525-89B3-94F29FEBE12C}" type="sibTrans" cxnId="{D7AF7AF0-9B3E-4A59-B5EA-BD63E4736190}">
      <dgm:prSet/>
      <dgm:spPr/>
      <dgm:t>
        <a:bodyPr/>
        <a:lstStyle/>
        <a:p>
          <a:endParaRPr lang="en-US"/>
        </a:p>
      </dgm:t>
    </dgm:pt>
    <dgm:pt modelId="{CCFB1199-A083-4D38-B827-72F4C370C0FB}">
      <dgm:prSet/>
      <dgm:spPr/>
      <dgm:t>
        <a:bodyPr/>
        <a:lstStyle/>
        <a:p>
          <a:endParaRPr lang="en-US"/>
        </a:p>
      </dgm:t>
    </dgm:pt>
    <dgm:pt modelId="{CD38A8A0-D77E-4ECA-A3BC-01BB653AFD8F}" type="parTrans" cxnId="{7735C766-D045-4C92-95B1-9434108AC8EB}">
      <dgm:prSet/>
      <dgm:spPr/>
      <dgm:t>
        <a:bodyPr/>
        <a:lstStyle/>
        <a:p>
          <a:endParaRPr lang="en-US"/>
        </a:p>
      </dgm:t>
    </dgm:pt>
    <dgm:pt modelId="{5B419AD3-C3C8-409A-848E-5141CA9CE8ED}" type="sibTrans" cxnId="{7735C766-D045-4C92-95B1-9434108AC8EB}">
      <dgm:prSet/>
      <dgm:spPr/>
      <dgm:t>
        <a:bodyPr/>
        <a:lstStyle/>
        <a:p>
          <a:endParaRPr lang="en-US"/>
        </a:p>
      </dgm:t>
    </dgm:pt>
    <dgm:pt modelId="{ACD914A7-4ED2-466F-8415-637D1210A70A}">
      <dgm:prSet/>
      <dgm:spPr/>
      <dgm:t>
        <a:bodyPr/>
        <a:lstStyle/>
        <a:p>
          <a:pPr algn="ctr">
            <a:buFont typeface="Arial" panose="020B0604020202020204" pitchFamily="34" charset="0"/>
            <a:buNone/>
          </a:pPr>
          <a:r>
            <a:rPr lang="en-US" b="1" dirty="0"/>
            <a:t>Evaluating</a:t>
          </a:r>
        </a:p>
      </dgm:t>
    </dgm:pt>
    <dgm:pt modelId="{554AFC7A-6B74-4801-A3F8-0E52A76919C3}" type="parTrans" cxnId="{D41CC181-C2DB-4370-9C87-52C0E5CE2D71}">
      <dgm:prSet/>
      <dgm:spPr/>
      <dgm:t>
        <a:bodyPr/>
        <a:lstStyle/>
        <a:p>
          <a:endParaRPr lang="en-US"/>
        </a:p>
      </dgm:t>
    </dgm:pt>
    <dgm:pt modelId="{DCAC6D2D-FA4A-4405-B433-BC269A6FFBA6}" type="sibTrans" cxnId="{D41CC181-C2DB-4370-9C87-52C0E5CE2D71}">
      <dgm:prSet/>
      <dgm:spPr/>
      <dgm:t>
        <a:bodyPr/>
        <a:lstStyle/>
        <a:p>
          <a:endParaRPr lang="en-US"/>
        </a:p>
      </dgm:t>
    </dgm:pt>
    <dgm:pt modelId="{EECE5E54-D8D5-4370-A0EC-8E6B604E9A29}">
      <dgm:prSet/>
      <dgm:spPr/>
      <dgm:t>
        <a:bodyPr/>
        <a:lstStyle/>
        <a:p>
          <a:pPr algn="ctr">
            <a:buNone/>
          </a:pPr>
          <a:r>
            <a:rPr lang="en-US" b="1" dirty="0"/>
            <a:t>You judge and then either agree or disagree</a:t>
          </a:r>
        </a:p>
      </dgm:t>
    </dgm:pt>
    <dgm:pt modelId="{4AE60B4E-4812-4C36-BC2B-469E3AD638D5}" type="parTrans" cxnId="{2747DB75-E6F7-4097-B98F-16424920BD51}">
      <dgm:prSet/>
      <dgm:spPr/>
      <dgm:t>
        <a:bodyPr/>
        <a:lstStyle/>
        <a:p>
          <a:endParaRPr lang="en-US"/>
        </a:p>
      </dgm:t>
    </dgm:pt>
    <dgm:pt modelId="{B30D675B-6940-4C26-B9F5-165189F53EE4}" type="sibTrans" cxnId="{2747DB75-E6F7-4097-B98F-16424920BD51}">
      <dgm:prSet/>
      <dgm:spPr/>
      <dgm:t>
        <a:bodyPr/>
        <a:lstStyle/>
        <a:p>
          <a:endParaRPr lang="en-US"/>
        </a:p>
      </dgm:t>
    </dgm:pt>
    <dgm:pt modelId="{FC27715F-5AB5-4F38-8C09-53C93F889700}">
      <dgm:prSet/>
      <dgm:spPr/>
      <dgm:t>
        <a:bodyPr/>
        <a:lstStyle/>
        <a:p>
          <a:pPr algn="ctr">
            <a:buNone/>
          </a:pPr>
          <a:r>
            <a:rPr lang="en-US" b="1" dirty="0"/>
            <a:t>Probing</a:t>
          </a:r>
        </a:p>
      </dgm:t>
    </dgm:pt>
    <dgm:pt modelId="{461596D6-A2E5-43C7-A116-7A763CAC625F}" type="parTrans" cxnId="{AF9101F6-5440-4D40-8BC7-A9890C3B5E76}">
      <dgm:prSet/>
      <dgm:spPr/>
      <dgm:t>
        <a:bodyPr/>
        <a:lstStyle/>
        <a:p>
          <a:endParaRPr lang="en-US"/>
        </a:p>
      </dgm:t>
    </dgm:pt>
    <dgm:pt modelId="{B631B9AC-540A-45E9-A727-3CBD20EAEE9F}" type="sibTrans" cxnId="{AF9101F6-5440-4D40-8BC7-A9890C3B5E76}">
      <dgm:prSet/>
      <dgm:spPr/>
      <dgm:t>
        <a:bodyPr/>
        <a:lstStyle/>
        <a:p>
          <a:endParaRPr lang="en-US"/>
        </a:p>
      </dgm:t>
    </dgm:pt>
    <dgm:pt modelId="{CD8C02A1-0DA0-4326-BD8A-DCC9E60002A8}">
      <dgm:prSet/>
      <dgm:spPr/>
      <dgm:t>
        <a:bodyPr/>
        <a:lstStyle/>
        <a:p>
          <a:pPr algn="ctr">
            <a:buNone/>
          </a:pPr>
          <a:r>
            <a:rPr lang="en-US" b="1" dirty="0"/>
            <a:t>You ask questions from your own frame of reference</a:t>
          </a:r>
        </a:p>
      </dgm:t>
    </dgm:pt>
    <dgm:pt modelId="{39FA8C92-7D67-48DB-9EE3-419F96A25269}" type="parTrans" cxnId="{61C78423-26F1-43DC-814F-87B364C63682}">
      <dgm:prSet/>
      <dgm:spPr/>
      <dgm:t>
        <a:bodyPr/>
        <a:lstStyle/>
        <a:p>
          <a:endParaRPr lang="en-US"/>
        </a:p>
      </dgm:t>
    </dgm:pt>
    <dgm:pt modelId="{19E622E6-7521-4D4B-9505-60B29AE02BCE}" type="sibTrans" cxnId="{61C78423-26F1-43DC-814F-87B364C63682}">
      <dgm:prSet/>
      <dgm:spPr/>
      <dgm:t>
        <a:bodyPr/>
        <a:lstStyle/>
        <a:p>
          <a:endParaRPr lang="en-US"/>
        </a:p>
      </dgm:t>
    </dgm:pt>
    <dgm:pt modelId="{9DDB82BD-7B64-4165-A007-87BCCF09D601}">
      <dgm:prSet/>
      <dgm:spPr/>
      <dgm:t>
        <a:bodyPr/>
        <a:lstStyle/>
        <a:p>
          <a:pPr algn="ctr">
            <a:buNone/>
          </a:pPr>
          <a:r>
            <a:rPr lang="en-US" b="1" dirty="0"/>
            <a:t>Advising</a:t>
          </a:r>
        </a:p>
      </dgm:t>
    </dgm:pt>
    <dgm:pt modelId="{0F9DFE1B-457E-49DA-B032-1A3DDB0DF378}" type="parTrans" cxnId="{C5803F5E-C0D8-437E-BC0E-E855804661D0}">
      <dgm:prSet/>
      <dgm:spPr/>
      <dgm:t>
        <a:bodyPr/>
        <a:lstStyle/>
        <a:p>
          <a:endParaRPr lang="en-US"/>
        </a:p>
      </dgm:t>
    </dgm:pt>
    <dgm:pt modelId="{BFDEA3AE-F570-4A3E-AF3D-76766BACA750}" type="sibTrans" cxnId="{C5803F5E-C0D8-437E-BC0E-E855804661D0}">
      <dgm:prSet/>
      <dgm:spPr/>
      <dgm:t>
        <a:bodyPr/>
        <a:lstStyle/>
        <a:p>
          <a:endParaRPr lang="en-US"/>
        </a:p>
      </dgm:t>
    </dgm:pt>
    <dgm:pt modelId="{60901930-F17D-473E-8E2D-43DA7FA1C60C}">
      <dgm:prSet/>
      <dgm:spPr/>
      <dgm:t>
        <a:bodyPr/>
        <a:lstStyle/>
        <a:p>
          <a:pPr algn="ctr">
            <a:buNone/>
          </a:pPr>
          <a:r>
            <a:rPr lang="en-US" b="1" dirty="0"/>
            <a:t>You give counsel, advice and solutions to problems</a:t>
          </a:r>
        </a:p>
      </dgm:t>
    </dgm:pt>
    <dgm:pt modelId="{D3BEAFE5-3085-4036-BCEB-080071DCB496}" type="parTrans" cxnId="{F7B06248-550D-4749-83D2-8F9A022A2820}">
      <dgm:prSet/>
      <dgm:spPr/>
      <dgm:t>
        <a:bodyPr/>
        <a:lstStyle/>
        <a:p>
          <a:endParaRPr lang="en-US"/>
        </a:p>
      </dgm:t>
    </dgm:pt>
    <dgm:pt modelId="{F983B879-F8D3-40DF-AB04-4F59DB9B7A68}" type="sibTrans" cxnId="{F7B06248-550D-4749-83D2-8F9A022A2820}">
      <dgm:prSet/>
      <dgm:spPr/>
      <dgm:t>
        <a:bodyPr/>
        <a:lstStyle/>
        <a:p>
          <a:endParaRPr lang="en-US"/>
        </a:p>
      </dgm:t>
    </dgm:pt>
    <dgm:pt modelId="{F0145A68-7A1B-4C88-BE9D-0F2675E2D9C3}">
      <dgm:prSet/>
      <dgm:spPr/>
      <dgm:t>
        <a:bodyPr/>
        <a:lstStyle/>
        <a:p>
          <a:pPr algn="ctr">
            <a:buNone/>
          </a:pPr>
          <a:r>
            <a:rPr lang="en-US" b="1" dirty="0"/>
            <a:t>Interpreting</a:t>
          </a:r>
        </a:p>
      </dgm:t>
    </dgm:pt>
    <dgm:pt modelId="{BCA20E42-E985-472F-BCE2-999BC647DC52}" type="parTrans" cxnId="{F4060254-A009-4E60-AB25-F8AAFFF407E8}">
      <dgm:prSet/>
      <dgm:spPr/>
      <dgm:t>
        <a:bodyPr/>
        <a:lstStyle/>
        <a:p>
          <a:endParaRPr lang="en-US"/>
        </a:p>
      </dgm:t>
    </dgm:pt>
    <dgm:pt modelId="{3B30CD2A-E1FA-4138-A81C-79414820BC6D}" type="sibTrans" cxnId="{F4060254-A009-4E60-AB25-F8AAFFF407E8}">
      <dgm:prSet/>
      <dgm:spPr/>
      <dgm:t>
        <a:bodyPr/>
        <a:lstStyle/>
        <a:p>
          <a:endParaRPr lang="en-US"/>
        </a:p>
      </dgm:t>
    </dgm:pt>
    <dgm:pt modelId="{81D5873D-F277-4057-A052-5742D522C74C}">
      <dgm:prSet/>
      <dgm:spPr/>
      <dgm:t>
        <a:bodyPr/>
        <a:lstStyle/>
        <a:p>
          <a:pPr algn="ctr">
            <a:buNone/>
          </a:pPr>
          <a:r>
            <a:rPr lang="en-US" b="1" dirty="0"/>
            <a:t>You analyze others’ motives and behaviors based on your own experience</a:t>
          </a:r>
        </a:p>
      </dgm:t>
    </dgm:pt>
    <dgm:pt modelId="{E79AEA9D-17C9-4E3D-8133-A8E316278B75}" type="parTrans" cxnId="{60403F05-3837-40B4-A15A-7C0BA8089CE7}">
      <dgm:prSet/>
      <dgm:spPr/>
      <dgm:t>
        <a:bodyPr/>
        <a:lstStyle/>
        <a:p>
          <a:endParaRPr lang="en-US"/>
        </a:p>
      </dgm:t>
    </dgm:pt>
    <dgm:pt modelId="{F375856A-C572-4550-85C5-9E9F983C3306}" type="sibTrans" cxnId="{60403F05-3837-40B4-A15A-7C0BA8089CE7}">
      <dgm:prSet/>
      <dgm:spPr/>
      <dgm:t>
        <a:bodyPr/>
        <a:lstStyle/>
        <a:p>
          <a:endParaRPr lang="en-US"/>
        </a:p>
      </dgm:t>
    </dgm:pt>
    <dgm:pt modelId="{344EC636-8CFE-4E94-9371-03EB2D95D9AD}" type="pres">
      <dgm:prSet presAssocID="{30A49F55-6D7E-454C-909A-0DAB5FD5315B}" presName="diagram" presStyleCnt="0">
        <dgm:presLayoutVars>
          <dgm:chMax val="1"/>
          <dgm:dir/>
          <dgm:animLvl val="ctr"/>
          <dgm:resizeHandles val="exact"/>
        </dgm:presLayoutVars>
      </dgm:prSet>
      <dgm:spPr/>
    </dgm:pt>
    <dgm:pt modelId="{9DA6E6C6-F568-49D0-969C-2DC5CCFCA029}" type="pres">
      <dgm:prSet presAssocID="{30A49F55-6D7E-454C-909A-0DAB5FD5315B}" presName="matrix" presStyleCnt="0"/>
      <dgm:spPr/>
    </dgm:pt>
    <dgm:pt modelId="{1D44EE62-F2C8-41C4-88E2-4ADBAB1BE3DB}" type="pres">
      <dgm:prSet presAssocID="{30A49F55-6D7E-454C-909A-0DAB5FD5315B}" presName="tile1" presStyleLbl="node1" presStyleIdx="0" presStyleCnt="4"/>
      <dgm:spPr/>
    </dgm:pt>
    <dgm:pt modelId="{037FAA45-8E46-4EAA-8C02-F1CB433BD8AF}" type="pres">
      <dgm:prSet presAssocID="{30A49F55-6D7E-454C-909A-0DAB5FD5315B}" presName="tile1text" presStyleLbl="node1" presStyleIdx="0" presStyleCnt="4">
        <dgm:presLayoutVars>
          <dgm:chMax val="0"/>
          <dgm:chPref val="0"/>
          <dgm:bulletEnabled val="1"/>
        </dgm:presLayoutVars>
      </dgm:prSet>
      <dgm:spPr/>
    </dgm:pt>
    <dgm:pt modelId="{87896340-BC51-46F0-B02F-E25BDB8F0E72}" type="pres">
      <dgm:prSet presAssocID="{30A49F55-6D7E-454C-909A-0DAB5FD5315B}" presName="tile2" presStyleLbl="node1" presStyleIdx="1" presStyleCnt="4" custLinFactNeighborY="-3539"/>
      <dgm:spPr/>
    </dgm:pt>
    <dgm:pt modelId="{DE3CB5A3-C2F3-4345-88D4-D226556860E3}" type="pres">
      <dgm:prSet presAssocID="{30A49F55-6D7E-454C-909A-0DAB5FD5315B}" presName="tile2text" presStyleLbl="node1" presStyleIdx="1" presStyleCnt="4">
        <dgm:presLayoutVars>
          <dgm:chMax val="0"/>
          <dgm:chPref val="0"/>
          <dgm:bulletEnabled val="1"/>
        </dgm:presLayoutVars>
      </dgm:prSet>
      <dgm:spPr/>
    </dgm:pt>
    <dgm:pt modelId="{64609A57-5B57-46CF-A7AC-CAB0FC4386A2}" type="pres">
      <dgm:prSet presAssocID="{30A49F55-6D7E-454C-909A-0DAB5FD5315B}" presName="tile3" presStyleLbl="node1" presStyleIdx="2" presStyleCnt="4"/>
      <dgm:spPr/>
    </dgm:pt>
    <dgm:pt modelId="{5D8C27CD-9723-4177-8635-DDAD7D92D082}" type="pres">
      <dgm:prSet presAssocID="{30A49F55-6D7E-454C-909A-0DAB5FD5315B}" presName="tile3text" presStyleLbl="node1" presStyleIdx="2" presStyleCnt="4">
        <dgm:presLayoutVars>
          <dgm:chMax val="0"/>
          <dgm:chPref val="0"/>
          <dgm:bulletEnabled val="1"/>
        </dgm:presLayoutVars>
      </dgm:prSet>
      <dgm:spPr/>
    </dgm:pt>
    <dgm:pt modelId="{7FAC5F5D-3426-4D3C-9E7B-AF2F96A269B7}" type="pres">
      <dgm:prSet presAssocID="{30A49F55-6D7E-454C-909A-0DAB5FD5315B}" presName="tile4" presStyleLbl="node1" presStyleIdx="3" presStyleCnt="4"/>
      <dgm:spPr/>
    </dgm:pt>
    <dgm:pt modelId="{354EFBCE-955A-4FD1-9695-74CC9C2C052F}" type="pres">
      <dgm:prSet presAssocID="{30A49F55-6D7E-454C-909A-0DAB5FD5315B}" presName="tile4text" presStyleLbl="node1" presStyleIdx="3" presStyleCnt="4">
        <dgm:presLayoutVars>
          <dgm:chMax val="0"/>
          <dgm:chPref val="0"/>
          <dgm:bulletEnabled val="1"/>
        </dgm:presLayoutVars>
      </dgm:prSet>
      <dgm:spPr/>
    </dgm:pt>
    <dgm:pt modelId="{0E6E6BC6-2755-4AC9-8934-BC6AE95C547D}" type="pres">
      <dgm:prSet presAssocID="{30A49F55-6D7E-454C-909A-0DAB5FD5315B}" presName="centerTile" presStyleLbl="fgShp" presStyleIdx="0" presStyleCnt="1" custScaleX="115942" custScaleY="130876">
        <dgm:presLayoutVars>
          <dgm:chMax val="0"/>
          <dgm:chPref val="0"/>
        </dgm:presLayoutVars>
      </dgm:prSet>
      <dgm:spPr/>
    </dgm:pt>
  </dgm:ptLst>
  <dgm:cxnLst>
    <dgm:cxn modelId="{60403F05-3837-40B4-A15A-7C0BA8089CE7}" srcId="{F0145A68-7A1B-4C88-BE9D-0F2675E2D9C3}" destId="{81D5873D-F277-4057-A052-5742D522C74C}" srcOrd="0" destOrd="0" parTransId="{E79AEA9D-17C9-4E3D-8133-A8E316278B75}" sibTransId="{F375856A-C572-4550-85C5-9E9F983C3306}"/>
    <dgm:cxn modelId="{D2BF4F15-3A21-487E-8E72-DC215D2BB24D}" type="presOf" srcId="{9DDB82BD-7B64-4165-A007-87BCCF09D601}" destId="{64609A57-5B57-46CF-A7AC-CAB0FC4386A2}" srcOrd="0" destOrd="0" presId="urn:microsoft.com/office/officeart/2005/8/layout/matrix1"/>
    <dgm:cxn modelId="{0764C21E-0DC7-4892-9F63-60DD4EF13121}" type="presOf" srcId="{81D5873D-F277-4057-A052-5742D522C74C}" destId="{7FAC5F5D-3426-4D3C-9E7B-AF2F96A269B7}" srcOrd="0" destOrd="1" presId="urn:microsoft.com/office/officeart/2005/8/layout/matrix1"/>
    <dgm:cxn modelId="{639D8F1F-5811-4682-ABCC-B5663A4C1AB3}" type="presOf" srcId="{F0145A68-7A1B-4C88-BE9D-0F2675E2D9C3}" destId="{7FAC5F5D-3426-4D3C-9E7B-AF2F96A269B7}" srcOrd="0" destOrd="0" presId="urn:microsoft.com/office/officeart/2005/8/layout/matrix1"/>
    <dgm:cxn modelId="{CED27B22-5966-4A7E-8A1E-6D8E66D72B33}" srcId="{30A49F55-6D7E-454C-909A-0DAB5FD5315B}" destId="{3F22A85B-78BE-4F41-B4C1-C017FFDAE2A1}" srcOrd="2" destOrd="0" parTransId="{5781D415-EB70-4AC2-B5DC-294514590399}" sibTransId="{DB1BA339-F115-4631-BFAE-6265179F51A0}"/>
    <dgm:cxn modelId="{61C78423-26F1-43DC-814F-87B364C63682}" srcId="{FC27715F-5AB5-4F38-8C09-53C93F889700}" destId="{CD8C02A1-0DA0-4326-BD8A-DCC9E60002A8}" srcOrd="0" destOrd="0" parTransId="{39FA8C92-7D67-48DB-9EE3-419F96A25269}" sibTransId="{19E622E6-7521-4D4B-9505-60B29AE02BCE}"/>
    <dgm:cxn modelId="{1CBB5424-183F-4F23-8871-6CF4987CB21D}" srcId="{30A49F55-6D7E-454C-909A-0DAB5FD5315B}" destId="{9BD2F0A5-82C3-4D82-827E-766644862471}" srcOrd="0" destOrd="0" parTransId="{28F5E4A8-A216-400F-9E81-CCFE927CA949}" sibTransId="{7D61DC28-5F96-44CC-AE00-908FAECEF4F1}"/>
    <dgm:cxn modelId="{5DBC332C-7EE0-4CD1-8F14-C4109298F443}" type="presOf" srcId="{60901930-F17D-473E-8E2D-43DA7FA1C60C}" destId="{5D8C27CD-9723-4177-8635-DDAD7D92D082}" srcOrd="1" destOrd="1" presId="urn:microsoft.com/office/officeart/2005/8/layout/matrix1"/>
    <dgm:cxn modelId="{EE283930-FF2C-4FD6-9948-7E0FD1328A36}" type="presOf" srcId="{CD8C02A1-0DA0-4326-BD8A-DCC9E60002A8}" destId="{DE3CB5A3-C2F3-4345-88D4-D226556860E3}" srcOrd="1" destOrd="1" presId="urn:microsoft.com/office/officeart/2005/8/layout/matrix1"/>
    <dgm:cxn modelId="{DC664B40-C199-4606-A5C1-40B0CF88CE73}" type="presOf" srcId="{FC27715F-5AB5-4F38-8C09-53C93F889700}" destId="{87896340-BC51-46F0-B02F-E25BDB8F0E72}" srcOrd="0" destOrd="0" presId="urn:microsoft.com/office/officeart/2005/8/layout/matrix1"/>
    <dgm:cxn modelId="{12846E44-5C4B-474C-B8A0-79801650417D}" type="presOf" srcId="{9BD2F0A5-82C3-4D82-827E-766644862471}" destId="{0E6E6BC6-2755-4AC9-8934-BC6AE95C547D}" srcOrd="0" destOrd="0" presId="urn:microsoft.com/office/officeart/2005/8/layout/matrix1"/>
    <dgm:cxn modelId="{F7B06248-550D-4749-83D2-8F9A022A2820}" srcId="{9DDB82BD-7B64-4165-A007-87BCCF09D601}" destId="{60901930-F17D-473E-8E2D-43DA7FA1C60C}" srcOrd="0" destOrd="0" parTransId="{D3BEAFE5-3085-4036-BCEB-080071DCB496}" sibTransId="{F983B879-F8D3-40DF-AB04-4F59DB9B7A68}"/>
    <dgm:cxn modelId="{90AB004D-67D0-4F75-A1D4-D6B535D638A9}" type="presOf" srcId="{30A49F55-6D7E-454C-909A-0DAB5FD5315B}" destId="{344EC636-8CFE-4E94-9371-03EB2D95D9AD}" srcOrd="0" destOrd="0" presId="urn:microsoft.com/office/officeart/2005/8/layout/matrix1"/>
    <dgm:cxn modelId="{F4060254-A009-4E60-AB25-F8AAFFF407E8}" srcId="{9BD2F0A5-82C3-4D82-827E-766644862471}" destId="{F0145A68-7A1B-4C88-BE9D-0F2675E2D9C3}" srcOrd="3" destOrd="0" parTransId="{BCA20E42-E985-472F-BCE2-999BC647DC52}" sibTransId="{3B30CD2A-E1FA-4138-A81C-79414820BC6D}"/>
    <dgm:cxn modelId="{C5803F5E-C0D8-437E-BC0E-E855804661D0}" srcId="{9BD2F0A5-82C3-4D82-827E-766644862471}" destId="{9DDB82BD-7B64-4165-A007-87BCCF09D601}" srcOrd="2" destOrd="0" parTransId="{0F9DFE1B-457E-49DA-B032-1A3DDB0DF378}" sibTransId="{BFDEA3AE-F570-4A3E-AF3D-76766BACA750}"/>
    <dgm:cxn modelId="{7735C766-D045-4C92-95B1-9434108AC8EB}" srcId="{D4245C7C-3008-4D39-BB01-463C57521C32}" destId="{CCFB1199-A083-4D38-B827-72F4C370C0FB}" srcOrd="0" destOrd="0" parTransId="{CD38A8A0-D77E-4ECA-A3BC-01BB653AFD8F}" sibTransId="{5B419AD3-C3C8-409A-848E-5141CA9CE8ED}"/>
    <dgm:cxn modelId="{2747DB75-E6F7-4097-B98F-16424920BD51}" srcId="{ACD914A7-4ED2-466F-8415-637D1210A70A}" destId="{EECE5E54-D8D5-4370-A0EC-8E6B604E9A29}" srcOrd="0" destOrd="0" parTransId="{4AE60B4E-4812-4C36-BC2B-469E3AD638D5}" sibTransId="{B30D675B-6940-4C26-B9F5-165189F53EE4}"/>
    <dgm:cxn modelId="{FDB55976-1918-4BE4-8FC1-2591495E8802}" type="presOf" srcId="{F0145A68-7A1B-4C88-BE9D-0F2675E2D9C3}" destId="{354EFBCE-955A-4FD1-9695-74CC9C2C052F}" srcOrd="1" destOrd="0" presId="urn:microsoft.com/office/officeart/2005/8/layout/matrix1"/>
    <dgm:cxn modelId="{D41CC181-C2DB-4370-9C87-52C0E5CE2D71}" srcId="{9BD2F0A5-82C3-4D82-827E-766644862471}" destId="{ACD914A7-4ED2-466F-8415-637D1210A70A}" srcOrd="0" destOrd="0" parTransId="{554AFC7A-6B74-4801-A3F8-0E52A76919C3}" sibTransId="{DCAC6D2D-FA4A-4405-B433-BC269A6FFBA6}"/>
    <dgm:cxn modelId="{F517DF98-DE51-4402-81CF-2750B2B3F7C4}" type="presOf" srcId="{81D5873D-F277-4057-A052-5742D522C74C}" destId="{354EFBCE-955A-4FD1-9695-74CC9C2C052F}" srcOrd="1" destOrd="1" presId="urn:microsoft.com/office/officeart/2005/8/layout/matrix1"/>
    <dgm:cxn modelId="{3C8DE29C-F081-4FD7-B093-D684ABC5BE1E}" type="presOf" srcId="{EECE5E54-D8D5-4370-A0EC-8E6B604E9A29}" destId="{1D44EE62-F2C8-41C4-88E2-4ADBAB1BE3DB}" srcOrd="0" destOrd="1" presId="urn:microsoft.com/office/officeart/2005/8/layout/matrix1"/>
    <dgm:cxn modelId="{8D3D55A4-5396-48C6-A2BC-443CC20FEB3D}" type="presOf" srcId="{EECE5E54-D8D5-4370-A0EC-8E6B604E9A29}" destId="{037FAA45-8E46-4EAA-8C02-F1CB433BD8AF}" srcOrd="1" destOrd="1" presId="urn:microsoft.com/office/officeart/2005/8/layout/matrix1"/>
    <dgm:cxn modelId="{E8CFA0A9-C46C-4923-943B-9D9DACB62865}" srcId="{30A49F55-6D7E-454C-909A-0DAB5FD5315B}" destId="{235B6255-2139-4E74-B797-6F601BCDD840}" srcOrd="3" destOrd="0" parTransId="{8EC57C17-5A40-4542-B2FD-435CB2C7B6EA}" sibTransId="{28377721-B404-4469-BF48-BFD6A2D65089}"/>
    <dgm:cxn modelId="{CF296BAC-7DE6-4A06-BA71-0E615BBA5596}" type="presOf" srcId="{ACD914A7-4ED2-466F-8415-637D1210A70A}" destId="{1D44EE62-F2C8-41C4-88E2-4ADBAB1BE3DB}" srcOrd="0" destOrd="0" presId="urn:microsoft.com/office/officeart/2005/8/layout/matrix1"/>
    <dgm:cxn modelId="{F3B788B7-64D0-4D8F-A0DD-C37C3EB84F39}" type="presOf" srcId="{ACD914A7-4ED2-466F-8415-637D1210A70A}" destId="{037FAA45-8E46-4EAA-8C02-F1CB433BD8AF}" srcOrd="1" destOrd="0" presId="urn:microsoft.com/office/officeart/2005/8/layout/matrix1"/>
    <dgm:cxn modelId="{156189CF-10F9-43DA-BF17-804318901718}" srcId="{91E5C3A9-7297-4CEB-A506-02BEB23CBAB0}" destId="{27A8A28A-BC6F-4FA5-8AEC-45E5995F62CE}" srcOrd="0" destOrd="0" parTransId="{4978236D-F14F-4C5F-B012-38A74F8B42E3}" sibTransId="{541EDAC4-82B7-4075-8774-D1BA203B6A67}"/>
    <dgm:cxn modelId="{A5E38BE1-1B71-4DEE-9690-29B94F6D5DE9}" type="presOf" srcId="{CD8C02A1-0DA0-4326-BD8A-DCC9E60002A8}" destId="{87896340-BC51-46F0-B02F-E25BDB8F0E72}" srcOrd="0" destOrd="1" presId="urn:microsoft.com/office/officeart/2005/8/layout/matrix1"/>
    <dgm:cxn modelId="{E7C7E5E1-43B2-4103-ABB7-43EDC83DFF56}" srcId="{235B6255-2139-4E74-B797-6F601BCDD840}" destId="{29E9D63E-86E0-45A0-9948-6FD3ED6E5454}" srcOrd="0" destOrd="0" parTransId="{9F4A5F36-8FDE-4694-ACD0-77E0FC81B9A4}" sibTransId="{08D7E276-BF52-45F2-B27B-49AD18645C1A}"/>
    <dgm:cxn modelId="{684888E3-C0DE-4CBF-83F6-196CF9DF62B6}" srcId="{30A49F55-6D7E-454C-909A-0DAB5FD5315B}" destId="{91E5C3A9-7297-4CEB-A506-02BEB23CBAB0}" srcOrd="1" destOrd="0" parTransId="{7E7EECFA-E2D6-4B75-92E2-10ABC92358E3}" sibTransId="{AB40FDA9-7649-4048-8801-8EFDF48D71B5}"/>
    <dgm:cxn modelId="{E5D8ADE6-110E-4919-A35A-E7898078345F}" type="presOf" srcId="{9DDB82BD-7B64-4165-A007-87BCCF09D601}" destId="{5D8C27CD-9723-4177-8635-DDAD7D92D082}" srcOrd="1" destOrd="0" presId="urn:microsoft.com/office/officeart/2005/8/layout/matrix1"/>
    <dgm:cxn modelId="{0EF313EB-118F-4757-B8E8-6926FF7F25DD}" type="presOf" srcId="{FC27715F-5AB5-4F38-8C09-53C93F889700}" destId="{DE3CB5A3-C2F3-4345-88D4-D226556860E3}" srcOrd="1" destOrd="0" presId="urn:microsoft.com/office/officeart/2005/8/layout/matrix1"/>
    <dgm:cxn modelId="{B636F8EB-F01A-4AEC-981E-24BD4268236F}" srcId="{3F22A85B-78BE-4F41-B4C1-C017FFDAE2A1}" destId="{CFCDB43A-1280-4D62-861B-8AF8A5CF4E02}" srcOrd="0" destOrd="0" parTransId="{C56C8F60-ABBF-4535-855B-8CDC9AEF9D0E}" sibTransId="{BCA168E8-200E-41F0-A404-C181A643F618}"/>
    <dgm:cxn modelId="{D7AF7AF0-9B3E-4A59-B5EA-BD63E4736190}" srcId="{30A49F55-6D7E-454C-909A-0DAB5FD5315B}" destId="{D4245C7C-3008-4D39-BB01-463C57521C32}" srcOrd="4" destOrd="0" parTransId="{440F04B7-4239-4F21-BE4B-0E507ED0621C}" sibTransId="{BEF8664C-6163-4525-89B3-94F29FEBE12C}"/>
    <dgm:cxn modelId="{BD42ABF0-A441-4AA3-AB22-4C024FFA0BAD}" type="presOf" srcId="{60901930-F17D-473E-8E2D-43DA7FA1C60C}" destId="{64609A57-5B57-46CF-A7AC-CAB0FC4386A2}" srcOrd="0" destOrd="1" presId="urn:microsoft.com/office/officeart/2005/8/layout/matrix1"/>
    <dgm:cxn modelId="{AF9101F6-5440-4D40-8BC7-A9890C3B5E76}" srcId="{9BD2F0A5-82C3-4D82-827E-766644862471}" destId="{FC27715F-5AB5-4F38-8C09-53C93F889700}" srcOrd="1" destOrd="0" parTransId="{461596D6-A2E5-43C7-A116-7A763CAC625F}" sibTransId="{B631B9AC-540A-45E9-A727-3CBD20EAEE9F}"/>
    <dgm:cxn modelId="{1A6DA7F9-EB89-4B3B-ADB1-9B5C7AEBF4FF}" type="presParOf" srcId="{344EC636-8CFE-4E94-9371-03EB2D95D9AD}" destId="{9DA6E6C6-F568-49D0-969C-2DC5CCFCA029}" srcOrd="0" destOrd="0" presId="urn:microsoft.com/office/officeart/2005/8/layout/matrix1"/>
    <dgm:cxn modelId="{C658E524-9A4E-4F10-9955-4F49F9D7DAC6}" type="presParOf" srcId="{9DA6E6C6-F568-49D0-969C-2DC5CCFCA029}" destId="{1D44EE62-F2C8-41C4-88E2-4ADBAB1BE3DB}" srcOrd="0" destOrd="0" presId="urn:microsoft.com/office/officeart/2005/8/layout/matrix1"/>
    <dgm:cxn modelId="{CEC4420B-C756-4A36-8EDD-427BE3C00104}" type="presParOf" srcId="{9DA6E6C6-F568-49D0-969C-2DC5CCFCA029}" destId="{037FAA45-8E46-4EAA-8C02-F1CB433BD8AF}" srcOrd="1" destOrd="0" presId="urn:microsoft.com/office/officeart/2005/8/layout/matrix1"/>
    <dgm:cxn modelId="{5A84F7FF-8A0A-4031-A38E-B74D21CE599C}" type="presParOf" srcId="{9DA6E6C6-F568-49D0-969C-2DC5CCFCA029}" destId="{87896340-BC51-46F0-B02F-E25BDB8F0E72}" srcOrd="2" destOrd="0" presId="urn:microsoft.com/office/officeart/2005/8/layout/matrix1"/>
    <dgm:cxn modelId="{074E0AC1-726F-45CF-82F2-A9B26B887256}" type="presParOf" srcId="{9DA6E6C6-F568-49D0-969C-2DC5CCFCA029}" destId="{DE3CB5A3-C2F3-4345-88D4-D226556860E3}" srcOrd="3" destOrd="0" presId="urn:microsoft.com/office/officeart/2005/8/layout/matrix1"/>
    <dgm:cxn modelId="{323D4595-D711-4F94-A734-B97E6BD3C45F}" type="presParOf" srcId="{9DA6E6C6-F568-49D0-969C-2DC5CCFCA029}" destId="{64609A57-5B57-46CF-A7AC-CAB0FC4386A2}" srcOrd="4" destOrd="0" presId="urn:microsoft.com/office/officeart/2005/8/layout/matrix1"/>
    <dgm:cxn modelId="{61145024-8784-4AB4-848E-464EE42882D0}" type="presParOf" srcId="{9DA6E6C6-F568-49D0-969C-2DC5CCFCA029}" destId="{5D8C27CD-9723-4177-8635-DDAD7D92D082}" srcOrd="5" destOrd="0" presId="urn:microsoft.com/office/officeart/2005/8/layout/matrix1"/>
    <dgm:cxn modelId="{610B793D-A893-4E0F-9DA4-EFBA63A4B4E9}" type="presParOf" srcId="{9DA6E6C6-F568-49D0-969C-2DC5CCFCA029}" destId="{7FAC5F5D-3426-4D3C-9E7B-AF2F96A269B7}" srcOrd="6" destOrd="0" presId="urn:microsoft.com/office/officeart/2005/8/layout/matrix1"/>
    <dgm:cxn modelId="{74DF9C3E-36DD-437B-91E7-BF25F42AE407}" type="presParOf" srcId="{9DA6E6C6-F568-49D0-969C-2DC5CCFCA029}" destId="{354EFBCE-955A-4FD1-9695-74CC9C2C052F}" srcOrd="7" destOrd="0" presId="urn:microsoft.com/office/officeart/2005/8/layout/matrix1"/>
    <dgm:cxn modelId="{3F065DAD-3399-4FA3-8E8E-C52A976A97A9}" type="presParOf" srcId="{344EC636-8CFE-4E94-9371-03EB2D95D9AD}" destId="{0E6E6BC6-2755-4AC9-8934-BC6AE95C547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02B5EB-31DA-4E88-A090-977F08428533}" type="doc">
      <dgm:prSet loTypeId="urn:microsoft.com/office/officeart/2005/8/layout/venn3" loCatId="relationship" qsTypeId="urn:microsoft.com/office/officeart/2005/8/quickstyle/simple1" qsCatId="simple" csTypeId="urn:microsoft.com/office/officeart/2005/8/colors/accent1_2" csCatId="accent1"/>
      <dgm:spPr/>
      <dgm:t>
        <a:bodyPr/>
        <a:lstStyle/>
        <a:p>
          <a:endParaRPr lang="en-US"/>
        </a:p>
      </dgm:t>
    </dgm:pt>
    <dgm:pt modelId="{87C5AECC-1583-4FF4-8057-C5B9A1FEB006}">
      <dgm:prSet/>
      <dgm:spPr/>
      <dgm:t>
        <a:bodyPr/>
        <a:lstStyle/>
        <a:p>
          <a:r>
            <a:rPr lang="en-US" b="1" dirty="0"/>
            <a:t>Separate </a:t>
          </a:r>
          <a:r>
            <a:rPr lang="en-US" b="1" i="1" dirty="0"/>
            <a:t>PEOPLE</a:t>
          </a:r>
          <a:r>
            <a:rPr lang="en-US" b="1" dirty="0"/>
            <a:t> from the problem</a:t>
          </a:r>
          <a:endParaRPr lang="en-US" dirty="0"/>
        </a:p>
      </dgm:t>
    </dgm:pt>
    <dgm:pt modelId="{42ED1589-3EBC-473A-AB05-965442FC422E}" type="parTrans" cxnId="{3C0D1942-436A-44C2-A7F4-DDFA5824BAC0}">
      <dgm:prSet/>
      <dgm:spPr/>
      <dgm:t>
        <a:bodyPr/>
        <a:lstStyle/>
        <a:p>
          <a:endParaRPr lang="en-US"/>
        </a:p>
      </dgm:t>
    </dgm:pt>
    <dgm:pt modelId="{89C644B6-1291-44F9-A48B-05F70979EC5B}" type="sibTrans" cxnId="{3C0D1942-436A-44C2-A7F4-DDFA5824BAC0}">
      <dgm:prSet/>
      <dgm:spPr/>
      <dgm:t>
        <a:bodyPr/>
        <a:lstStyle/>
        <a:p>
          <a:endParaRPr lang="en-US"/>
        </a:p>
      </dgm:t>
    </dgm:pt>
    <dgm:pt modelId="{2C29491D-AE83-4A6F-B502-B72831A0A93E}">
      <dgm:prSet/>
      <dgm:spPr/>
      <dgm:t>
        <a:bodyPr/>
        <a:lstStyle/>
        <a:p>
          <a:r>
            <a:rPr lang="en-US" b="1"/>
            <a:t>Focus on </a:t>
          </a:r>
          <a:r>
            <a:rPr lang="en-US" b="1" i="1"/>
            <a:t>INTERESTS </a:t>
          </a:r>
          <a:r>
            <a:rPr lang="en-US" b="1"/>
            <a:t>not positions</a:t>
          </a:r>
          <a:endParaRPr lang="en-US"/>
        </a:p>
      </dgm:t>
    </dgm:pt>
    <dgm:pt modelId="{BAF32FAE-2DA2-4A50-A3DB-32EB129B131F}" type="parTrans" cxnId="{55A4A016-DCDB-40B0-B0DD-7BA79CC7B8B5}">
      <dgm:prSet/>
      <dgm:spPr/>
      <dgm:t>
        <a:bodyPr/>
        <a:lstStyle/>
        <a:p>
          <a:endParaRPr lang="en-US"/>
        </a:p>
      </dgm:t>
    </dgm:pt>
    <dgm:pt modelId="{9F31F794-271F-47B5-9145-7BE1081AF92A}" type="sibTrans" cxnId="{55A4A016-DCDB-40B0-B0DD-7BA79CC7B8B5}">
      <dgm:prSet/>
      <dgm:spPr/>
      <dgm:t>
        <a:bodyPr/>
        <a:lstStyle/>
        <a:p>
          <a:endParaRPr lang="en-US"/>
        </a:p>
      </dgm:t>
    </dgm:pt>
    <dgm:pt modelId="{295CCC12-8E24-4A5A-B442-6FFCA7612BAB}">
      <dgm:prSet/>
      <dgm:spPr/>
      <dgm:t>
        <a:bodyPr/>
        <a:lstStyle/>
        <a:p>
          <a:r>
            <a:rPr lang="en-US" b="1"/>
            <a:t>Invent </a:t>
          </a:r>
          <a:r>
            <a:rPr lang="en-US" b="1" i="1"/>
            <a:t>OPTIONS</a:t>
          </a:r>
          <a:r>
            <a:rPr lang="en-US" b="1"/>
            <a:t> for mutual gain</a:t>
          </a:r>
          <a:endParaRPr lang="en-US"/>
        </a:p>
      </dgm:t>
    </dgm:pt>
    <dgm:pt modelId="{8986C09F-665F-4789-BEEA-7109E3EE6960}" type="parTrans" cxnId="{F85CF218-BF10-43FF-A6EE-790BBCB688A7}">
      <dgm:prSet/>
      <dgm:spPr/>
      <dgm:t>
        <a:bodyPr/>
        <a:lstStyle/>
        <a:p>
          <a:endParaRPr lang="en-US"/>
        </a:p>
      </dgm:t>
    </dgm:pt>
    <dgm:pt modelId="{0B8923C5-62CC-4098-B2F4-F8525732C21D}" type="sibTrans" cxnId="{F85CF218-BF10-43FF-A6EE-790BBCB688A7}">
      <dgm:prSet/>
      <dgm:spPr/>
      <dgm:t>
        <a:bodyPr/>
        <a:lstStyle/>
        <a:p>
          <a:endParaRPr lang="en-US"/>
        </a:p>
      </dgm:t>
    </dgm:pt>
    <dgm:pt modelId="{3F31F006-F697-4D87-8758-4859AE169611}">
      <dgm:prSet/>
      <dgm:spPr/>
      <dgm:t>
        <a:bodyPr/>
        <a:lstStyle/>
        <a:p>
          <a:r>
            <a:rPr lang="en-US" b="1"/>
            <a:t>Insist on objective </a:t>
          </a:r>
          <a:r>
            <a:rPr lang="en-US" b="1" i="1"/>
            <a:t>CRITERIA</a:t>
          </a:r>
          <a:endParaRPr lang="en-US"/>
        </a:p>
      </dgm:t>
    </dgm:pt>
    <dgm:pt modelId="{FD2C7F01-CAAB-468C-9B51-5444FF69095E}" type="parTrans" cxnId="{B7E1CBCB-FCCB-44A1-A46A-6E4CEF1FC7D6}">
      <dgm:prSet/>
      <dgm:spPr/>
      <dgm:t>
        <a:bodyPr/>
        <a:lstStyle/>
        <a:p>
          <a:endParaRPr lang="en-US"/>
        </a:p>
      </dgm:t>
    </dgm:pt>
    <dgm:pt modelId="{D9A2E542-6A90-42C3-9D33-28BE4F972756}" type="sibTrans" cxnId="{B7E1CBCB-FCCB-44A1-A46A-6E4CEF1FC7D6}">
      <dgm:prSet/>
      <dgm:spPr/>
      <dgm:t>
        <a:bodyPr/>
        <a:lstStyle/>
        <a:p>
          <a:endParaRPr lang="en-US"/>
        </a:p>
      </dgm:t>
    </dgm:pt>
    <dgm:pt modelId="{7ED4DB85-F03A-462B-8E5D-8310BD0AF51F}" type="pres">
      <dgm:prSet presAssocID="{BF02B5EB-31DA-4E88-A090-977F08428533}" presName="Name0" presStyleCnt="0">
        <dgm:presLayoutVars>
          <dgm:dir/>
          <dgm:resizeHandles val="exact"/>
        </dgm:presLayoutVars>
      </dgm:prSet>
      <dgm:spPr/>
    </dgm:pt>
    <dgm:pt modelId="{D2E58F6D-DB93-49AD-B3EF-70DFFC92B7D1}" type="pres">
      <dgm:prSet presAssocID="{87C5AECC-1583-4FF4-8057-C5B9A1FEB006}" presName="Name5" presStyleLbl="vennNode1" presStyleIdx="0" presStyleCnt="4">
        <dgm:presLayoutVars>
          <dgm:bulletEnabled val="1"/>
        </dgm:presLayoutVars>
      </dgm:prSet>
      <dgm:spPr/>
    </dgm:pt>
    <dgm:pt modelId="{C420F073-D364-4B60-8E04-996832F5DA9C}" type="pres">
      <dgm:prSet presAssocID="{89C644B6-1291-44F9-A48B-05F70979EC5B}" presName="space" presStyleCnt="0"/>
      <dgm:spPr/>
    </dgm:pt>
    <dgm:pt modelId="{BC24F025-1B97-4A39-A0E2-7412C1B3B81E}" type="pres">
      <dgm:prSet presAssocID="{2C29491D-AE83-4A6F-B502-B72831A0A93E}" presName="Name5" presStyleLbl="vennNode1" presStyleIdx="1" presStyleCnt="4">
        <dgm:presLayoutVars>
          <dgm:bulletEnabled val="1"/>
        </dgm:presLayoutVars>
      </dgm:prSet>
      <dgm:spPr/>
    </dgm:pt>
    <dgm:pt modelId="{2712FB1D-05A6-4492-972D-FBD4D720B1D4}" type="pres">
      <dgm:prSet presAssocID="{9F31F794-271F-47B5-9145-7BE1081AF92A}" presName="space" presStyleCnt="0"/>
      <dgm:spPr/>
    </dgm:pt>
    <dgm:pt modelId="{21A920B4-2761-4D71-8284-FC084887882A}" type="pres">
      <dgm:prSet presAssocID="{295CCC12-8E24-4A5A-B442-6FFCA7612BAB}" presName="Name5" presStyleLbl="vennNode1" presStyleIdx="2" presStyleCnt="4">
        <dgm:presLayoutVars>
          <dgm:bulletEnabled val="1"/>
        </dgm:presLayoutVars>
      </dgm:prSet>
      <dgm:spPr/>
    </dgm:pt>
    <dgm:pt modelId="{FD568579-B383-4D46-BF5F-047270F36F31}" type="pres">
      <dgm:prSet presAssocID="{0B8923C5-62CC-4098-B2F4-F8525732C21D}" presName="space" presStyleCnt="0"/>
      <dgm:spPr/>
    </dgm:pt>
    <dgm:pt modelId="{D0A3E1CB-8C1F-48AC-B7FE-B2BE627E7E8F}" type="pres">
      <dgm:prSet presAssocID="{3F31F006-F697-4D87-8758-4859AE169611}" presName="Name5" presStyleLbl="vennNode1" presStyleIdx="3" presStyleCnt="4">
        <dgm:presLayoutVars>
          <dgm:bulletEnabled val="1"/>
        </dgm:presLayoutVars>
      </dgm:prSet>
      <dgm:spPr/>
    </dgm:pt>
  </dgm:ptLst>
  <dgm:cxnLst>
    <dgm:cxn modelId="{55A4A016-DCDB-40B0-B0DD-7BA79CC7B8B5}" srcId="{BF02B5EB-31DA-4E88-A090-977F08428533}" destId="{2C29491D-AE83-4A6F-B502-B72831A0A93E}" srcOrd="1" destOrd="0" parTransId="{BAF32FAE-2DA2-4A50-A3DB-32EB129B131F}" sibTransId="{9F31F794-271F-47B5-9145-7BE1081AF92A}"/>
    <dgm:cxn modelId="{F85CF218-BF10-43FF-A6EE-790BBCB688A7}" srcId="{BF02B5EB-31DA-4E88-A090-977F08428533}" destId="{295CCC12-8E24-4A5A-B442-6FFCA7612BAB}" srcOrd="2" destOrd="0" parTransId="{8986C09F-665F-4789-BEEA-7109E3EE6960}" sibTransId="{0B8923C5-62CC-4098-B2F4-F8525732C21D}"/>
    <dgm:cxn modelId="{3C0D1942-436A-44C2-A7F4-DDFA5824BAC0}" srcId="{BF02B5EB-31DA-4E88-A090-977F08428533}" destId="{87C5AECC-1583-4FF4-8057-C5B9A1FEB006}" srcOrd="0" destOrd="0" parTransId="{42ED1589-3EBC-473A-AB05-965442FC422E}" sibTransId="{89C644B6-1291-44F9-A48B-05F70979EC5B}"/>
    <dgm:cxn modelId="{8F6C2045-232C-4502-BE7D-620B0D534ADF}" type="presOf" srcId="{BF02B5EB-31DA-4E88-A090-977F08428533}" destId="{7ED4DB85-F03A-462B-8E5D-8310BD0AF51F}" srcOrd="0" destOrd="0" presId="urn:microsoft.com/office/officeart/2005/8/layout/venn3"/>
    <dgm:cxn modelId="{45A9337A-45C6-451E-A723-6F85529F9116}" type="presOf" srcId="{295CCC12-8E24-4A5A-B442-6FFCA7612BAB}" destId="{21A920B4-2761-4D71-8284-FC084887882A}" srcOrd="0" destOrd="0" presId="urn:microsoft.com/office/officeart/2005/8/layout/venn3"/>
    <dgm:cxn modelId="{F040FC86-6D01-4143-8D41-F01F1287F6C0}" type="presOf" srcId="{2C29491D-AE83-4A6F-B502-B72831A0A93E}" destId="{BC24F025-1B97-4A39-A0E2-7412C1B3B81E}" srcOrd="0" destOrd="0" presId="urn:microsoft.com/office/officeart/2005/8/layout/venn3"/>
    <dgm:cxn modelId="{275D35AD-44B1-4996-91E5-AD1C6FF92674}" type="presOf" srcId="{3F31F006-F697-4D87-8758-4859AE169611}" destId="{D0A3E1CB-8C1F-48AC-B7FE-B2BE627E7E8F}" srcOrd="0" destOrd="0" presId="urn:microsoft.com/office/officeart/2005/8/layout/venn3"/>
    <dgm:cxn modelId="{6DBD91BA-8A28-488B-B843-667D83772D9D}" type="presOf" srcId="{87C5AECC-1583-4FF4-8057-C5B9A1FEB006}" destId="{D2E58F6D-DB93-49AD-B3EF-70DFFC92B7D1}" srcOrd="0" destOrd="0" presId="urn:microsoft.com/office/officeart/2005/8/layout/venn3"/>
    <dgm:cxn modelId="{B7E1CBCB-FCCB-44A1-A46A-6E4CEF1FC7D6}" srcId="{BF02B5EB-31DA-4E88-A090-977F08428533}" destId="{3F31F006-F697-4D87-8758-4859AE169611}" srcOrd="3" destOrd="0" parTransId="{FD2C7F01-CAAB-468C-9B51-5444FF69095E}" sibTransId="{D9A2E542-6A90-42C3-9D33-28BE4F972756}"/>
    <dgm:cxn modelId="{48F63304-C999-4E2B-B67A-7AA002AEEAAD}" type="presParOf" srcId="{7ED4DB85-F03A-462B-8E5D-8310BD0AF51F}" destId="{D2E58F6D-DB93-49AD-B3EF-70DFFC92B7D1}" srcOrd="0" destOrd="0" presId="urn:microsoft.com/office/officeart/2005/8/layout/venn3"/>
    <dgm:cxn modelId="{BAF32A30-1BC3-4A05-8956-77C59B4CFE8E}" type="presParOf" srcId="{7ED4DB85-F03A-462B-8E5D-8310BD0AF51F}" destId="{C420F073-D364-4B60-8E04-996832F5DA9C}" srcOrd="1" destOrd="0" presId="urn:microsoft.com/office/officeart/2005/8/layout/venn3"/>
    <dgm:cxn modelId="{6187F502-947D-493C-A7FC-D136C5BE0C72}" type="presParOf" srcId="{7ED4DB85-F03A-462B-8E5D-8310BD0AF51F}" destId="{BC24F025-1B97-4A39-A0E2-7412C1B3B81E}" srcOrd="2" destOrd="0" presId="urn:microsoft.com/office/officeart/2005/8/layout/venn3"/>
    <dgm:cxn modelId="{021B4415-7F93-406B-AFF0-27B612BE8093}" type="presParOf" srcId="{7ED4DB85-F03A-462B-8E5D-8310BD0AF51F}" destId="{2712FB1D-05A6-4492-972D-FBD4D720B1D4}" srcOrd="3" destOrd="0" presId="urn:microsoft.com/office/officeart/2005/8/layout/venn3"/>
    <dgm:cxn modelId="{3CB9F861-523D-4AEC-ADDD-9D07B49A2A3F}" type="presParOf" srcId="{7ED4DB85-F03A-462B-8E5D-8310BD0AF51F}" destId="{21A920B4-2761-4D71-8284-FC084887882A}" srcOrd="4" destOrd="0" presId="urn:microsoft.com/office/officeart/2005/8/layout/venn3"/>
    <dgm:cxn modelId="{B0C92488-D666-4564-A4BE-52001A3D9A4C}" type="presParOf" srcId="{7ED4DB85-F03A-462B-8E5D-8310BD0AF51F}" destId="{FD568579-B383-4D46-BF5F-047270F36F31}" srcOrd="5" destOrd="0" presId="urn:microsoft.com/office/officeart/2005/8/layout/venn3"/>
    <dgm:cxn modelId="{7B0CDFC2-2991-44F3-BC1D-197CA2EC308F}" type="presParOf" srcId="{7ED4DB85-F03A-462B-8E5D-8310BD0AF51F}" destId="{D0A3E1CB-8C1F-48AC-B7FE-B2BE627E7E8F}"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09FA26-A2EB-48D2-A701-7A1711AD946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2A124AF0-4AEB-4525-9B33-744FE419BDAE}">
      <dgm:prSet/>
      <dgm:spPr/>
      <dgm:t>
        <a:bodyPr/>
        <a:lstStyle/>
        <a:p>
          <a:r>
            <a:rPr lang="en-US" b="1" dirty="0"/>
            <a:t>Synergize</a:t>
          </a:r>
        </a:p>
      </dgm:t>
    </dgm:pt>
    <dgm:pt modelId="{C75D69B0-9C3A-440A-A7B1-5FB781A2E2C1}" type="parTrans" cxnId="{EEB8ABCD-49F4-4221-B992-E5D0AE2CF5F4}">
      <dgm:prSet/>
      <dgm:spPr/>
      <dgm:t>
        <a:bodyPr/>
        <a:lstStyle/>
        <a:p>
          <a:endParaRPr lang="en-US"/>
        </a:p>
      </dgm:t>
    </dgm:pt>
    <dgm:pt modelId="{3E25F908-A2AC-4A87-83BF-C43681A9ED06}" type="sibTrans" cxnId="{EEB8ABCD-49F4-4221-B992-E5D0AE2CF5F4}">
      <dgm:prSet/>
      <dgm:spPr/>
      <dgm:t>
        <a:bodyPr/>
        <a:lstStyle/>
        <a:p>
          <a:endParaRPr lang="en-US"/>
        </a:p>
      </dgm:t>
    </dgm:pt>
    <dgm:pt modelId="{0FB59C77-ECFA-42EB-AC05-CAA3ADE70869}">
      <dgm:prSet/>
      <dgm:spPr/>
      <dgm:t>
        <a:bodyPr/>
        <a:lstStyle/>
        <a:p>
          <a:pPr>
            <a:buNone/>
          </a:pPr>
          <a:r>
            <a:rPr lang="en-US" dirty="0"/>
            <a:t>	</a:t>
          </a:r>
          <a:r>
            <a:rPr lang="en-US" b="1" dirty="0"/>
            <a:t>When people begin to interact together genuinely, and they're open to each other's influence, they begin to gain new insight. The capability of inventing new approaches is increased exponentially because of differences.</a:t>
          </a:r>
        </a:p>
      </dgm:t>
    </dgm:pt>
    <dgm:pt modelId="{C650645E-D9C3-41B7-B6F7-E75211A96BDB}" type="parTrans" cxnId="{3C19F1F4-5EE0-42E5-B4E4-B8DCB97005F3}">
      <dgm:prSet/>
      <dgm:spPr/>
      <dgm:t>
        <a:bodyPr/>
        <a:lstStyle/>
        <a:p>
          <a:endParaRPr lang="en-US"/>
        </a:p>
      </dgm:t>
    </dgm:pt>
    <dgm:pt modelId="{946BDA9F-0783-4FA4-9FE2-4964CC226754}" type="sibTrans" cxnId="{3C19F1F4-5EE0-42E5-B4E4-B8DCB97005F3}">
      <dgm:prSet/>
      <dgm:spPr/>
      <dgm:t>
        <a:bodyPr/>
        <a:lstStyle/>
        <a:p>
          <a:endParaRPr lang="en-US"/>
        </a:p>
      </dgm:t>
    </dgm:pt>
    <dgm:pt modelId="{79AA95C4-FD93-437F-9F8F-414C2377E05C}" type="pres">
      <dgm:prSet presAssocID="{7F09FA26-A2EB-48D2-A701-7A1711AD9467}" presName="linearFlow" presStyleCnt="0">
        <dgm:presLayoutVars>
          <dgm:dir/>
          <dgm:animLvl val="lvl"/>
          <dgm:resizeHandles val="exact"/>
        </dgm:presLayoutVars>
      </dgm:prSet>
      <dgm:spPr/>
    </dgm:pt>
    <dgm:pt modelId="{1FEF31D7-886B-4BA1-BC7C-698239F4835C}" type="pres">
      <dgm:prSet presAssocID="{2A124AF0-4AEB-4525-9B33-744FE419BDAE}" presName="composite" presStyleCnt="0"/>
      <dgm:spPr/>
    </dgm:pt>
    <dgm:pt modelId="{292CD090-699C-48A5-B267-BB5DBAF16F0D}" type="pres">
      <dgm:prSet presAssocID="{2A124AF0-4AEB-4525-9B33-744FE419BDAE}" presName="parentText" presStyleLbl="alignNode1" presStyleIdx="0" presStyleCnt="1">
        <dgm:presLayoutVars>
          <dgm:chMax val="1"/>
          <dgm:bulletEnabled val="1"/>
        </dgm:presLayoutVars>
      </dgm:prSet>
      <dgm:spPr/>
    </dgm:pt>
    <dgm:pt modelId="{052FE0EC-C7DF-4C1E-B1E1-626574FE3613}" type="pres">
      <dgm:prSet presAssocID="{2A124AF0-4AEB-4525-9B33-744FE419BDAE}" presName="descendantText" presStyleLbl="alignAcc1" presStyleIdx="0" presStyleCnt="1">
        <dgm:presLayoutVars>
          <dgm:bulletEnabled val="1"/>
        </dgm:presLayoutVars>
      </dgm:prSet>
      <dgm:spPr/>
    </dgm:pt>
  </dgm:ptLst>
  <dgm:cxnLst>
    <dgm:cxn modelId="{34DC977B-E2F7-4DD2-9558-1297E2B00444}" type="presOf" srcId="{2A124AF0-4AEB-4525-9B33-744FE419BDAE}" destId="{292CD090-699C-48A5-B267-BB5DBAF16F0D}" srcOrd="0" destOrd="0" presId="urn:microsoft.com/office/officeart/2005/8/layout/chevron2"/>
    <dgm:cxn modelId="{EEB8ABCD-49F4-4221-B992-E5D0AE2CF5F4}" srcId="{7F09FA26-A2EB-48D2-A701-7A1711AD9467}" destId="{2A124AF0-4AEB-4525-9B33-744FE419BDAE}" srcOrd="0" destOrd="0" parTransId="{C75D69B0-9C3A-440A-A7B1-5FB781A2E2C1}" sibTransId="{3E25F908-A2AC-4A87-83BF-C43681A9ED06}"/>
    <dgm:cxn modelId="{B13281DA-2E65-4AFE-8792-C633FEFB23AD}" type="presOf" srcId="{0FB59C77-ECFA-42EB-AC05-CAA3ADE70869}" destId="{052FE0EC-C7DF-4C1E-B1E1-626574FE3613}" srcOrd="0" destOrd="0" presId="urn:microsoft.com/office/officeart/2005/8/layout/chevron2"/>
    <dgm:cxn modelId="{E4DB21E7-1714-4B80-9CD8-CB03A82A521D}" type="presOf" srcId="{7F09FA26-A2EB-48D2-A701-7A1711AD9467}" destId="{79AA95C4-FD93-437F-9F8F-414C2377E05C}" srcOrd="0" destOrd="0" presId="urn:microsoft.com/office/officeart/2005/8/layout/chevron2"/>
    <dgm:cxn modelId="{3C19F1F4-5EE0-42E5-B4E4-B8DCB97005F3}" srcId="{2A124AF0-4AEB-4525-9B33-744FE419BDAE}" destId="{0FB59C77-ECFA-42EB-AC05-CAA3ADE70869}" srcOrd="0" destOrd="0" parTransId="{C650645E-D9C3-41B7-B6F7-E75211A96BDB}" sibTransId="{946BDA9F-0783-4FA4-9FE2-4964CC226754}"/>
    <dgm:cxn modelId="{9E08B436-9D7F-438C-A8C5-361E5C457D16}" type="presParOf" srcId="{79AA95C4-FD93-437F-9F8F-414C2377E05C}" destId="{1FEF31D7-886B-4BA1-BC7C-698239F4835C}" srcOrd="0" destOrd="0" presId="urn:microsoft.com/office/officeart/2005/8/layout/chevron2"/>
    <dgm:cxn modelId="{75BC3A85-2447-493F-AE64-1896061664AE}" type="presParOf" srcId="{1FEF31D7-886B-4BA1-BC7C-698239F4835C}" destId="{292CD090-699C-48A5-B267-BB5DBAF16F0D}" srcOrd="0" destOrd="0" presId="urn:microsoft.com/office/officeart/2005/8/layout/chevron2"/>
    <dgm:cxn modelId="{71A8EEE4-315D-4E9D-858C-D0DC2121657F}" type="presParOf" srcId="{1FEF31D7-886B-4BA1-BC7C-698239F4835C}" destId="{052FE0EC-C7DF-4C1E-B1E1-626574FE361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4EE62-F2C8-41C4-88E2-4ADBAB1BE3DB}">
      <dsp:nvSpPr>
        <dsp:cNvPr id="0" name=""/>
        <dsp:cNvSpPr/>
      </dsp:nvSpPr>
      <dsp:spPr>
        <a:xfrm rot="16200000">
          <a:off x="1611709" y="-1611709"/>
          <a:ext cx="2262981" cy="54864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en-US" sz="2800" b="1" kern="1200" dirty="0"/>
            <a:t>Evaluating</a:t>
          </a:r>
        </a:p>
        <a:p>
          <a:pPr marL="228600" lvl="1" indent="-228600" algn="ctr" defTabSz="977900">
            <a:lnSpc>
              <a:spcPct val="90000"/>
            </a:lnSpc>
            <a:spcBef>
              <a:spcPct val="0"/>
            </a:spcBef>
            <a:spcAft>
              <a:spcPct val="15000"/>
            </a:spcAft>
            <a:buNone/>
          </a:pPr>
          <a:r>
            <a:rPr lang="en-US" sz="2200" b="1" kern="1200" dirty="0"/>
            <a:t>You judge and then either agree or disagree</a:t>
          </a:r>
        </a:p>
      </dsp:txBody>
      <dsp:txXfrm rot="5400000">
        <a:off x="-1" y="1"/>
        <a:ext cx="5486400" cy="1697236"/>
      </dsp:txXfrm>
    </dsp:sp>
    <dsp:sp modelId="{87896340-BC51-46F0-B02F-E25BDB8F0E72}">
      <dsp:nvSpPr>
        <dsp:cNvPr id="0" name=""/>
        <dsp:cNvSpPr/>
      </dsp:nvSpPr>
      <dsp:spPr>
        <a:xfrm>
          <a:off x="5486400" y="0"/>
          <a:ext cx="5486400" cy="2262981"/>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b="1" kern="1200" dirty="0"/>
            <a:t>Probing</a:t>
          </a:r>
        </a:p>
        <a:p>
          <a:pPr marL="228600" lvl="1" indent="-228600" algn="ctr" defTabSz="977900">
            <a:lnSpc>
              <a:spcPct val="90000"/>
            </a:lnSpc>
            <a:spcBef>
              <a:spcPct val="0"/>
            </a:spcBef>
            <a:spcAft>
              <a:spcPct val="15000"/>
            </a:spcAft>
            <a:buNone/>
          </a:pPr>
          <a:r>
            <a:rPr lang="en-US" sz="2200" b="1" kern="1200" dirty="0"/>
            <a:t>You ask questions from your own frame of reference</a:t>
          </a:r>
        </a:p>
      </dsp:txBody>
      <dsp:txXfrm>
        <a:off x="5486400" y="0"/>
        <a:ext cx="5486400" cy="1697236"/>
      </dsp:txXfrm>
    </dsp:sp>
    <dsp:sp modelId="{64609A57-5B57-46CF-A7AC-CAB0FC4386A2}">
      <dsp:nvSpPr>
        <dsp:cNvPr id="0" name=""/>
        <dsp:cNvSpPr/>
      </dsp:nvSpPr>
      <dsp:spPr>
        <a:xfrm rot="10800000">
          <a:off x="0" y="2262981"/>
          <a:ext cx="5486400" cy="2262981"/>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b="1" kern="1200" dirty="0"/>
            <a:t>Advising</a:t>
          </a:r>
        </a:p>
        <a:p>
          <a:pPr marL="228600" lvl="1" indent="-228600" algn="ctr" defTabSz="977900">
            <a:lnSpc>
              <a:spcPct val="90000"/>
            </a:lnSpc>
            <a:spcBef>
              <a:spcPct val="0"/>
            </a:spcBef>
            <a:spcAft>
              <a:spcPct val="15000"/>
            </a:spcAft>
            <a:buNone/>
          </a:pPr>
          <a:r>
            <a:rPr lang="en-US" sz="2200" b="1" kern="1200" dirty="0"/>
            <a:t>You give counsel, advice and solutions to problems</a:t>
          </a:r>
        </a:p>
      </dsp:txBody>
      <dsp:txXfrm rot="10800000">
        <a:off x="0" y="2828726"/>
        <a:ext cx="5486400" cy="1697236"/>
      </dsp:txXfrm>
    </dsp:sp>
    <dsp:sp modelId="{7FAC5F5D-3426-4D3C-9E7B-AF2F96A269B7}">
      <dsp:nvSpPr>
        <dsp:cNvPr id="0" name=""/>
        <dsp:cNvSpPr/>
      </dsp:nvSpPr>
      <dsp:spPr>
        <a:xfrm rot="5400000">
          <a:off x="7098109" y="651272"/>
          <a:ext cx="2262981" cy="54864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b="1" kern="1200" dirty="0"/>
            <a:t>Interpreting</a:t>
          </a:r>
        </a:p>
        <a:p>
          <a:pPr marL="228600" lvl="1" indent="-228600" algn="ctr" defTabSz="977900">
            <a:lnSpc>
              <a:spcPct val="90000"/>
            </a:lnSpc>
            <a:spcBef>
              <a:spcPct val="0"/>
            </a:spcBef>
            <a:spcAft>
              <a:spcPct val="15000"/>
            </a:spcAft>
            <a:buNone/>
          </a:pPr>
          <a:r>
            <a:rPr lang="en-US" sz="2200" b="1" kern="1200" dirty="0"/>
            <a:t>You analyze others’ motives and behaviors based on your own experience</a:t>
          </a:r>
        </a:p>
      </dsp:txBody>
      <dsp:txXfrm rot="-5400000">
        <a:off x="5486399" y="2828726"/>
        <a:ext cx="5486400" cy="1697236"/>
      </dsp:txXfrm>
    </dsp:sp>
    <dsp:sp modelId="{0E6E6BC6-2755-4AC9-8934-BC6AE95C547D}">
      <dsp:nvSpPr>
        <dsp:cNvPr id="0" name=""/>
        <dsp:cNvSpPr/>
      </dsp:nvSpPr>
      <dsp:spPr>
        <a:xfrm>
          <a:off x="3578087" y="1522556"/>
          <a:ext cx="3816625" cy="1480849"/>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Because we tend to listen autobiographically, we tend to respond in one of four ways:</a:t>
          </a:r>
        </a:p>
      </dsp:txBody>
      <dsp:txXfrm>
        <a:off x="3650376" y="1594845"/>
        <a:ext cx="3672047" cy="13362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58F6D-DB93-49AD-B3EF-70DFFC92B7D1}">
      <dsp:nvSpPr>
        <dsp:cNvPr id="0" name=""/>
        <dsp:cNvSpPr/>
      </dsp:nvSpPr>
      <dsp:spPr>
        <a:xfrm>
          <a:off x="3214" y="650279"/>
          <a:ext cx="3225403" cy="322540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505" tIns="43180" rIns="177505" bIns="43180" numCol="1" spcCol="1270" anchor="ctr" anchorCtr="0">
          <a:noAutofit/>
        </a:bodyPr>
        <a:lstStyle/>
        <a:p>
          <a:pPr marL="0" lvl="0" indent="0" algn="ctr" defTabSz="1511300">
            <a:lnSpc>
              <a:spcPct val="90000"/>
            </a:lnSpc>
            <a:spcBef>
              <a:spcPct val="0"/>
            </a:spcBef>
            <a:spcAft>
              <a:spcPct val="35000"/>
            </a:spcAft>
            <a:buNone/>
          </a:pPr>
          <a:r>
            <a:rPr lang="en-US" sz="3400" b="1" kern="1200" dirty="0"/>
            <a:t>Separate </a:t>
          </a:r>
          <a:r>
            <a:rPr lang="en-US" sz="3400" b="1" i="1" kern="1200" dirty="0"/>
            <a:t>PEOPLE</a:t>
          </a:r>
          <a:r>
            <a:rPr lang="en-US" sz="3400" b="1" kern="1200" dirty="0"/>
            <a:t> from the problem</a:t>
          </a:r>
          <a:endParaRPr lang="en-US" sz="3400" kern="1200" dirty="0"/>
        </a:p>
      </dsp:txBody>
      <dsp:txXfrm>
        <a:off x="475563" y="1122628"/>
        <a:ext cx="2280705" cy="2280705"/>
      </dsp:txXfrm>
    </dsp:sp>
    <dsp:sp modelId="{BC24F025-1B97-4A39-A0E2-7412C1B3B81E}">
      <dsp:nvSpPr>
        <dsp:cNvPr id="0" name=""/>
        <dsp:cNvSpPr/>
      </dsp:nvSpPr>
      <dsp:spPr>
        <a:xfrm>
          <a:off x="2583537" y="650279"/>
          <a:ext cx="3225403" cy="322540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505" tIns="43180" rIns="177505" bIns="43180" numCol="1" spcCol="1270" anchor="ctr" anchorCtr="0">
          <a:noAutofit/>
        </a:bodyPr>
        <a:lstStyle/>
        <a:p>
          <a:pPr marL="0" lvl="0" indent="0" algn="ctr" defTabSz="1511300">
            <a:lnSpc>
              <a:spcPct val="90000"/>
            </a:lnSpc>
            <a:spcBef>
              <a:spcPct val="0"/>
            </a:spcBef>
            <a:spcAft>
              <a:spcPct val="35000"/>
            </a:spcAft>
            <a:buNone/>
          </a:pPr>
          <a:r>
            <a:rPr lang="en-US" sz="3400" b="1" kern="1200"/>
            <a:t>Focus on </a:t>
          </a:r>
          <a:r>
            <a:rPr lang="en-US" sz="3400" b="1" i="1" kern="1200"/>
            <a:t>INTERESTS </a:t>
          </a:r>
          <a:r>
            <a:rPr lang="en-US" sz="3400" b="1" kern="1200"/>
            <a:t>not positions</a:t>
          </a:r>
          <a:endParaRPr lang="en-US" sz="3400" kern="1200"/>
        </a:p>
      </dsp:txBody>
      <dsp:txXfrm>
        <a:off x="3055886" y="1122628"/>
        <a:ext cx="2280705" cy="2280705"/>
      </dsp:txXfrm>
    </dsp:sp>
    <dsp:sp modelId="{21A920B4-2761-4D71-8284-FC084887882A}">
      <dsp:nvSpPr>
        <dsp:cNvPr id="0" name=""/>
        <dsp:cNvSpPr/>
      </dsp:nvSpPr>
      <dsp:spPr>
        <a:xfrm>
          <a:off x="5163859" y="650279"/>
          <a:ext cx="3225403" cy="322540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505" tIns="43180" rIns="177505" bIns="43180" numCol="1" spcCol="1270" anchor="ctr" anchorCtr="0">
          <a:noAutofit/>
        </a:bodyPr>
        <a:lstStyle/>
        <a:p>
          <a:pPr marL="0" lvl="0" indent="0" algn="ctr" defTabSz="1511300">
            <a:lnSpc>
              <a:spcPct val="90000"/>
            </a:lnSpc>
            <a:spcBef>
              <a:spcPct val="0"/>
            </a:spcBef>
            <a:spcAft>
              <a:spcPct val="35000"/>
            </a:spcAft>
            <a:buNone/>
          </a:pPr>
          <a:r>
            <a:rPr lang="en-US" sz="3400" b="1" kern="1200"/>
            <a:t>Invent </a:t>
          </a:r>
          <a:r>
            <a:rPr lang="en-US" sz="3400" b="1" i="1" kern="1200"/>
            <a:t>OPTIONS</a:t>
          </a:r>
          <a:r>
            <a:rPr lang="en-US" sz="3400" b="1" kern="1200"/>
            <a:t> for mutual gain</a:t>
          </a:r>
          <a:endParaRPr lang="en-US" sz="3400" kern="1200"/>
        </a:p>
      </dsp:txBody>
      <dsp:txXfrm>
        <a:off x="5636208" y="1122628"/>
        <a:ext cx="2280705" cy="2280705"/>
      </dsp:txXfrm>
    </dsp:sp>
    <dsp:sp modelId="{D0A3E1CB-8C1F-48AC-B7FE-B2BE627E7E8F}">
      <dsp:nvSpPr>
        <dsp:cNvPr id="0" name=""/>
        <dsp:cNvSpPr/>
      </dsp:nvSpPr>
      <dsp:spPr>
        <a:xfrm>
          <a:off x="7744182" y="650279"/>
          <a:ext cx="3225403" cy="322540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505" tIns="43180" rIns="177505" bIns="43180" numCol="1" spcCol="1270" anchor="ctr" anchorCtr="0">
          <a:noAutofit/>
        </a:bodyPr>
        <a:lstStyle/>
        <a:p>
          <a:pPr marL="0" lvl="0" indent="0" algn="ctr" defTabSz="1511300">
            <a:lnSpc>
              <a:spcPct val="90000"/>
            </a:lnSpc>
            <a:spcBef>
              <a:spcPct val="0"/>
            </a:spcBef>
            <a:spcAft>
              <a:spcPct val="35000"/>
            </a:spcAft>
            <a:buNone/>
          </a:pPr>
          <a:r>
            <a:rPr lang="en-US" sz="3400" b="1" kern="1200"/>
            <a:t>Insist on objective </a:t>
          </a:r>
          <a:r>
            <a:rPr lang="en-US" sz="3400" b="1" i="1" kern="1200"/>
            <a:t>CRITERIA</a:t>
          </a:r>
          <a:endParaRPr lang="en-US" sz="3400" kern="1200"/>
        </a:p>
      </dsp:txBody>
      <dsp:txXfrm>
        <a:off x="8216531" y="1122628"/>
        <a:ext cx="2280705" cy="22807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CD090-699C-48A5-B267-BB5DBAF16F0D}">
      <dsp:nvSpPr>
        <dsp:cNvPr id="0" name=""/>
        <dsp:cNvSpPr/>
      </dsp:nvSpPr>
      <dsp:spPr>
        <a:xfrm rot="5400000">
          <a:off x="-678894" y="678894"/>
          <a:ext cx="4525963" cy="316817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2755900">
            <a:lnSpc>
              <a:spcPct val="90000"/>
            </a:lnSpc>
            <a:spcBef>
              <a:spcPct val="0"/>
            </a:spcBef>
            <a:spcAft>
              <a:spcPct val="35000"/>
            </a:spcAft>
            <a:buNone/>
          </a:pPr>
          <a:r>
            <a:rPr lang="en-US" sz="6200" b="1" kern="1200" dirty="0"/>
            <a:t>Synergize</a:t>
          </a:r>
        </a:p>
      </dsp:txBody>
      <dsp:txXfrm rot="-5400000">
        <a:off x="1" y="1584086"/>
        <a:ext cx="3168174" cy="1357789"/>
      </dsp:txXfrm>
    </dsp:sp>
    <dsp:sp modelId="{052FE0EC-C7DF-4C1E-B1E1-626574FE3613}">
      <dsp:nvSpPr>
        <dsp:cNvPr id="0" name=""/>
        <dsp:cNvSpPr/>
      </dsp:nvSpPr>
      <dsp:spPr>
        <a:xfrm rot="5400000">
          <a:off x="5599549" y="-2431374"/>
          <a:ext cx="2941875" cy="78046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None/>
          </a:pPr>
          <a:r>
            <a:rPr lang="en-US" sz="3100" kern="1200" dirty="0"/>
            <a:t>	</a:t>
          </a:r>
          <a:r>
            <a:rPr lang="en-US" sz="3100" b="1" kern="1200" dirty="0"/>
            <a:t>When people begin to interact together genuinely, and they're open to each other's influence, they begin to gain new insight. The capability of inventing new approaches is increased exponentially because of differences.</a:t>
          </a:r>
        </a:p>
      </dsp:txBody>
      <dsp:txXfrm rot="-5400000">
        <a:off x="3168175" y="143611"/>
        <a:ext cx="7661014" cy="265465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986E68-5560-8747-A338-B52952D34751}" type="datetimeFigureOut">
              <a:rPr lang="en-US" smtClean="0"/>
              <a:t>8/19/22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DAFB40-5C96-DD4E-BF36-63524245FBDA}" type="slidenum">
              <a:rPr lang="en-US" smtClean="0"/>
              <a:t>‹#›</a:t>
            </a:fld>
            <a:endParaRPr lang="en-US"/>
          </a:p>
        </p:txBody>
      </p:sp>
    </p:spTree>
    <p:extLst>
      <p:ext uri="{BB962C8B-B14F-4D97-AF65-F5344CB8AC3E}">
        <p14:creationId xmlns:p14="http://schemas.microsoft.com/office/powerpoint/2010/main" val="366030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093AEC-07A0-B943-9AE6-B483FD083ED7}" type="slidenum">
              <a:rPr lang="en-US" smtClean="0"/>
              <a:t>5</a:t>
            </a:fld>
            <a:endParaRPr lang="en-US"/>
          </a:p>
        </p:txBody>
      </p:sp>
    </p:spTree>
    <p:extLst>
      <p:ext uri="{BB962C8B-B14F-4D97-AF65-F5344CB8AC3E}">
        <p14:creationId xmlns:p14="http://schemas.microsoft.com/office/powerpoint/2010/main" val="3980650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093AEC-07A0-B943-9AE6-B483FD083ED7}" type="slidenum">
              <a:rPr lang="en-US" smtClean="0"/>
              <a:t>6</a:t>
            </a:fld>
            <a:endParaRPr lang="en-US"/>
          </a:p>
        </p:txBody>
      </p:sp>
    </p:spTree>
    <p:extLst>
      <p:ext uri="{BB962C8B-B14F-4D97-AF65-F5344CB8AC3E}">
        <p14:creationId xmlns:p14="http://schemas.microsoft.com/office/powerpoint/2010/main" val="2709648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13</a:t>
            </a:fld>
            <a:endParaRPr lang="en-US"/>
          </a:p>
        </p:txBody>
      </p:sp>
    </p:spTree>
    <p:extLst>
      <p:ext uri="{BB962C8B-B14F-4D97-AF65-F5344CB8AC3E}">
        <p14:creationId xmlns:p14="http://schemas.microsoft.com/office/powerpoint/2010/main" val="2220207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14</a:t>
            </a:fld>
            <a:endParaRPr lang="en-US"/>
          </a:p>
        </p:txBody>
      </p:sp>
    </p:spTree>
    <p:extLst>
      <p:ext uri="{BB962C8B-B14F-4D97-AF65-F5344CB8AC3E}">
        <p14:creationId xmlns:p14="http://schemas.microsoft.com/office/powerpoint/2010/main" val="3239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15</a:t>
            </a:fld>
            <a:endParaRPr lang="en-US"/>
          </a:p>
        </p:txBody>
      </p:sp>
    </p:spTree>
    <p:extLst>
      <p:ext uri="{BB962C8B-B14F-4D97-AF65-F5344CB8AC3E}">
        <p14:creationId xmlns:p14="http://schemas.microsoft.com/office/powerpoint/2010/main" val="186798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16</a:t>
            </a:fld>
            <a:endParaRPr lang="en-US"/>
          </a:p>
        </p:txBody>
      </p:sp>
    </p:spTree>
    <p:extLst>
      <p:ext uri="{BB962C8B-B14F-4D97-AF65-F5344CB8AC3E}">
        <p14:creationId xmlns:p14="http://schemas.microsoft.com/office/powerpoint/2010/main" val="385676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BE9984-23D3-8340-8BBB-977AE692C04F}" type="slidenum">
              <a:rPr lang="en-US" smtClean="0"/>
              <a:t>17</a:t>
            </a:fld>
            <a:endParaRPr lang="en-US"/>
          </a:p>
        </p:txBody>
      </p:sp>
    </p:spTree>
    <p:extLst>
      <p:ext uri="{BB962C8B-B14F-4D97-AF65-F5344CB8AC3E}">
        <p14:creationId xmlns:p14="http://schemas.microsoft.com/office/powerpoint/2010/main" val="2275105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It is a </a:t>
            </a:r>
            <a:r>
              <a:rPr lang="en-US" sz="1200" b="1" i="0" kern="1200" dirty="0">
                <a:solidFill>
                  <a:schemeClr val="tx1"/>
                </a:solidFill>
                <a:effectLst/>
                <a:latin typeface="+mn-lt"/>
                <a:ea typeface="+mn-ea"/>
                <a:cs typeface="+mn-cs"/>
              </a:rPr>
              <a:t>zero</a:t>
            </a: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sum</a:t>
            </a:r>
            <a:r>
              <a:rPr lang="en-US" sz="1200" b="0" i="0" kern="1200" dirty="0">
                <a:solidFill>
                  <a:schemeClr val="tx1"/>
                </a:solidFill>
                <a:effectLst/>
                <a:latin typeface="+mn-lt"/>
                <a:ea typeface="+mn-ea"/>
                <a:cs typeface="+mn-cs"/>
              </a:rPr>
              <a:t> game in which one person's gains always come at the expense of another. Haggling over the price of a used car is another example of a distributive </a:t>
            </a:r>
            <a:r>
              <a:rPr lang="en-US" sz="1200" b="1" i="0" kern="1200" dirty="0">
                <a:solidFill>
                  <a:schemeClr val="tx1"/>
                </a:solidFill>
                <a:effectLst/>
                <a:latin typeface="+mn-lt"/>
                <a:ea typeface="+mn-ea"/>
                <a:cs typeface="+mn-cs"/>
              </a:rPr>
              <a:t>negotiation</a:t>
            </a:r>
            <a:r>
              <a:rPr lang="en-US" sz="1200" b="0" i="0" kern="1200" dirty="0">
                <a:solidFill>
                  <a:schemeClr val="tx1"/>
                </a:solidFill>
                <a:effectLst/>
                <a:latin typeface="+mn-lt"/>
                <a:ea typeface="+mn-ea"/>
                <a:cs typeface="+mn-cs"/>
              </a:rPr>
              <a:t> – for every dollar advantage you gain by getting the price lowered, the dealer loses by receiving one dollar less.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win-win negotiation is a careful exploration of both your own position, and that of your opposite number, in order to find a mutually acceptable outcome that gives you both as much of what you want as possible</a:t>
            </a:r>
            <a:endParaRPr lang="en-US" dirty="0"/>
          </a:p>
          <a:p>
            <a:endParaRPr lang="en-US" dirty="0"/>
          </a:p>
        </p:txBody>
      </p:sp>
      <p:sp>
        <p:nvSpPr>
          <p:cNvPr id="4" name="Slide Number Placeholder 3"/>
          <p:cNvSpPr>
            <a:spLocks noGrp="1"/>
          </p:cNvSpPr>
          <p:nvPr>
            <p:ph type="sldNum" sz="quarter" idx="10"/>
          </p:nvPr>
        </p:nvSpPr>
        <p:spPr/>
        <p:txBody>
          <a:bodyPr/>
          <a:lstStyle/>
          <a:p>
            <a:fld id="{8ABFA28A-1029-954E-AC43-791C152E40C8}" type="slidenum">
              <a:rPr lang="en-US" smtClean="0"/>
              <a:t>23</a:t>
            </a:fld>
            <a:endParaRPr lang="en-US"/>
          </a:p>
        </p:txBody>
      </p:sp>
    </p:spTree>
    <p:extLst>
      <p:ext uri="{BB962C8B-B14F-4D97-AF65-F5344CB8AC3E}">
        <p14:creationId xmlns:p14="http://schemas.microsoft.com/office/powerpoint/2010/main" val="3300200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F1A9F4-FFC2-5145-A1B3-F18F46D21D0E}" type="datetimeFigureOut">
              <a:rPr lang="en-US" smtClean="0"/>
              <a:t>8/19/22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C71E4-5317-DB41-A502-9DDA27C95CF5}" type="slidenum">
              <a:rPr lang="en-US" smtClean="0"/>
              <a:t>‹#›</a:t>
            </a:fld>
            <a:endParaRPr lang="en-US"/>
          </a:p>
        </p:txBody>
      </p:sp>
    </p:spTree>
    <p:extLst>
      <p:ext uri="{BB962C8B-B14F-4D97-AF65-F5344CB8AC3E}">
        <p14:creationId xmlns:p14="http://schemas.microsoft.com/office/powerpoint/2010/main" val="345435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1A9F4-FFC2-5145-A1B3-F18F46D21D0E}" type="datetimeFigureOut">
              <a:rPr lang="en-US" smtClean="0"/>
              <a:t>8/19/22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C71E4-5317-DB41-A502-9DDA27C95CF5}" type="slidenum">
              <a:rPr lang="en-US" smtClean="0"/>
              <a:t>‹#›</a:t>
            </a:fld>
            <a:endParaRPr lang="en-US"/>
          </a:p>
        </p:txBody>
      </p:sp>
    </p:spTree>
    <p:extLst>
      <p:ext uri="{BB962C8B-B14F-4D97-AF65-F5344CB8AC3E}">
        <p14:creationId xmlns:p14="http://schemas.microsoft.com/office/powerpoint/2010/main" val="220445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1A9F4-FFC2-5145-A1B3-F18F46D21D0E}" type="datetimeFigureOut">
              <a:rPr lang="en-US" smtClean="0"/>
              <a:t>8/19/22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C71E4-5317-DB41-A502-9DDA27C95CF5}" type="slidenum">
              <a:rPr lang="en-US" smtClean="0"/>
              <a:t>‹#›</a:t>
            </a:fld>
            <a:endParaRPr lang="en-US"/>
          </a:p>
        </p:txBody>
      </p:sp>
    </p:spTree>
    <p:extLst>
      <p:ext uri="{BB962C8B-B14F-4D97-AF65-F5344CB8AC3E}">
        <p14:creationId xmlns:p14="http://schemas.microsoft.com/office/powerpoint/2010/main" val="3136130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1A9F4-FFC2-5145-A1B3-F18F46D21D0E}" type="datetimeFigureOut">
              <a:rPr lang="en-US" smtClean="0"/>
              <a:t>8/19/22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C71E4-5317-DB41-A502-9DDA27C95CF5}" type="slidenum">
              <a:rPr lang="en-US" smtClean="0"/>
              <a:t>‹#›</a:t>
            </a:fld>
            <a:endParaRPr lang="en-US"/>
          </a:p>
        </p:txBody>
      </p:sp>
    </p:spTree>
    <p:extLst>
      <p:ext uri="{BB962C8B-B14F-4D97-AF65-F5344CB8AC3E}">
        <p14:creationId xmlns:p14="http://schemas.microsoft.com/office/powerpoint/2010/main" val="278402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F1A9F4-FFC2-5145-A1B3-F18F46D21D0E}" type="datetimeFigureOut">
              <a:rPr lang="en-US" smtClean="0"/>
              <a:t>8/19/22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C71E4-5317-DB41-A502-9DDA27C95CF5}" type="slidenum">
              <a:rPr lang="en-US" smtClean="0"/>
              <a:t>‹#›</a:t>
            </a:fld>
            <a:endParaRPr lang="en-US"/>
          </a:p>
        </p:txBody>
      </p:sp>
    </p:spTree>
    <p:extLst>
      <p:ext uri="{BB962C8B-B14F-4D97-AF65-F5344CB8AC3E}">
        <p14:creationId xmlns:p14="http://schemas.microsoft.com/office/powerpoint/2010/main" val="305393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F1A9F4-FFC2-5145-A1B3-F18F46D21D0E}" type="datetimeFigureOut">
              <a:rPr lang="en-US" smtClean="0"/>
              <a:t>8/19/22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C71E4-5317-DB41-A502-9DDA27C95CF5}" type="slidenum">
              <a:rPr lang="en-US" smtClean="0"/>
              <a:t>‹#›</a:t>
            </a:fld>
            <a:endParaRPr lang="en-US"/>
          </a:p>
        </p:txBody>
      </p:sp>
    </p:spTree>
    <p:extLst>
      <p:ext uri="{BB962C8B-B14F-4D97-AF65-F5344CB8AC3E}">
        <p14:creationId xmlns:p14="http://schemas.microsoft.com/office/powerpoint/2010/main" val="339449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F1A9F4-FFC2-5145-A1B3-F18F46D21D0E}" type="datetimeFigureOut">
              <a:rPr lang="en-US" smtClean="0"/>
              <a:t>8/19/22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6C71E4-5317-DB41-A502-9DDA27C95CF5}" type="slidenum">
              <a:rPr lang="en-US" smtClean="0"/>
              <a:t>‹#›</a:t>
            </a:fld>
            <a:endParaRPr lang="en-US"/>
          </a:p>
        </p:txBody>
      </p:sp>
    </p:spTree>
    <p:extLst>
      <p:ext uri="{BB962C8B-B14F-4D97-AF65-F5344CB8AC3E}">
        <p14:creationId xmlns:p14="http://schemas.microsoft.com/office/powerpoint/2010/main" val="1751981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F1A9F4-FFC2-5145-A1B3-F18F46D21D0E}" type="datetimeFigureOut">
              <a:rPr lang="en-US" smtClean="0"/>
              <a:t>8/19/22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6C71E4-5317-DB41-A502-9DDA27C95CF5}" type="slidenum">
              <a:rPr lang="en-US" smtClean="0"/>
              <a:t>‹#›</a:t>
            </a:fld>
            <a:endParaRPr lang="en-US"/>
          </a:p>
        </p:txBody>
      </p:sp>
    </p:spTree>
    <p:extLst>
      <p:ext uri="{BB962C8B-B14F-4D97-AF65-F5344CB8AC3E}">
        <p14:creationId xmlns:p14="http://schemas.microsoft.com/office/powerpoint/2010/main" val="2879214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1A9F4-FFC2-5145-A1B3-F18F46D21D0E}" type="datetimeFigureOut">
              <a:rPr lang="en-US" smtClean="0"/>
              <a:t>8/19/22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6C71E4-5317-DB41-A502-9DDA27C95CF5}" type="slidenum">
              <a:rPr lang="en-US" smtClean="0"/>
              <a:t>‹#›</a:t>
            </a:fld>
            <a:endParaRPr lang="en-US"/>
          </a:p>
        </p:txBody>
      </p:sp>
    </p:spTree>
    <p:extLst>
      <p:ext uri="{BB962C8B-B14F-4D97-AF65-F5344CB8AC3E}">
        <p14:creationId xmlns:p14="http://schemas.microsoft.com/office/powerpoint/2010/main" val="969965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F1A9F4-FFC2-5145-A1B3-F18F46D21D0E}" type="datetimeFigureOut">
              <a:rPr lang="en-US" smtClean="0"/>
              <a:t>8/19/22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C71E4-5317-DB41-A502-9DDA27C95CF5}" type="slidenum">
              <a:rPr lang="en-US" smtClean="0"/>
              <a:t>‹#›</a:t>
            </a:fld>
            <a:endParaRPr lang="en-US"/>
          </a:p>
        </p:txBody>
      </p:sp>
    </p:spTree>
    <p:extLst>
      <p:ext uri="{BB962C8B-B14F-4D97-AF65-F5344CB8AC3E}">
        <p14:creationId xmlns:p14="http://schemas.microsoft.com/office/powerpoint/2010/main" val="3797077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F1A9F4-FFC2-5145-A1B3-F18F46D21D0E}" type="datetimeFigureOut">
              <a:rPr lang="en-US" smtClean="0"/>
              <a:t>8/19/22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C71E4-5317-DB41-A502-9DDA27C95CF5}" type="slidenum">
              <a:rPr lang="en-US" smtClean="0"/>
              <a:t>‹#›</a:t>
            </a:fld>
            <a:endParaRPr lang="en-US"/>
          </a:p>
        </p:txBody>
      </p:sp>
    </p:spTree>
    <p:extLst>
      <p:ext uri="{BB962C8B-B14F-4D97-AF65-F5344CB8AC3E}">
        <p14:creationId xmlns:p14="http://schemas.microsoft.com/office/powerpoint/2010/main" val="3365353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1A9F4-FFC2-5145-A1B3-F18F46D21D0E}" type="datetimeFigureOut">
              <a:rPr lang="en-US" smtClean="0"/>
              <a:t>8/19/22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C71E4-5317-DB41-A502-9DDA27C95CF5}" type="slidenum">
              <a:rPr lang="en-US" smtClean="0"/>
              <a:t>‹#›</a:t>
            </a:fld>
            <a:endParaRPr lang="en-US"/>
          </a:p>
        </p:txBody>
      </p:sp>
    </p:spTree>
    <p:extLst>
      <p:ext uri="{BB962C8B-B14F-4D97-AF65-F5344CB8AC3E}">
        <p14:creationId xmlns:p14="http://schemas.microsoft.com/office/powerpoint/2010/main" val="36258572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1BE9-0FBE-9E40-A09A-88C7B84C9D5E}"/>
              </a:ext>
            </a:extLst>
          </p:cNvPr>
          <p:cNvSpPr>
            <a:spLocks noGrp="1"/>
          </p:cNvSpPr>
          <p:nvPr>
            <p:ph type="ctrTitle"/>
          </p:nvPr>
        </p:nvSpPr>
        <p:spPr/>
        <p:txBody>
          <a:bodyPr/>
          <a:lstStyle/>
          <a:p>
            <a:r>
              <a:rPr lang="en-US" b="1" dirty="0">
                <a:solidFill>
                  <a:schemeClr val="accent5">
                    <a:lumMod val="50000"/>
                  </a:schemeClr>
                </a:solidFill>
              </a:rPr>
              <a:t>Speaking the Language of Hospital Administrators</a:t>
            </a:r>
          </a:p>
        </p:txBody>
      </p:sp>
      <p:sp>
        <p:nvSpPr>
          <p:cNvPr id="3" name="Subtitle 2">
            <a:extLst>
              <a:ext uri="{FF2B5EF4-FFF2-40B4-BE49-F238E27FC236}">
                <a16:creationId xmlns:a16="http://schemas.microsoft.com/office/drawing/2014/main" id="{4E4604DD-99D2-FC44-88AC-4718E78933BE}"/>
              </a:ext>
            </a:extLst>
          </p:cNvPr>
          <p:cNvSpPr>
            <a:spLocks noGrp="1"/>
          </p:cNvSpPr>
          <p:nvPr>
            <p:ph type="subTitle" idx="1"/>
          </p:nvPr>
        </p:nvSpPr>
        <p:spPr/>
        <p:txBody>
          <a:bodyPr/>
          <a:lstStyle/>
          <a:p>
            <a:r>
              <a:rPr lang="en-US" dirty="0"/>
              <a:t>Tracy P. Young MSNA, MBA, CRNA</a:t>
            </a:r>
          </a:p>
        </p:txBody>
      </p:sp>
    </p:spTree>
    <p:extLst>
      <p:ext uri="{BB962C8B-B14F-4D97-AF65-F5344CB8AC3E}">
        <p14:creationId xmlns:p14="http://schemas.microsoft.com/office/powerpoint/2010/main" val="606530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285B8-4A7A-0F45-83E4-30DF7388B4E6}"/>
              </a:ext>
            </a:extLst>
          </p:cNvPr>
          <p:cNvSpPr>
            <a:spLocks noGrp="1"/>
          </p:cNvSpPr>
          <p:nvPr>
            <p:ph type="title"/>
          </p:nvPr>
        </p:nvSpPr>
        <p:spPr>
          <a:xfrm>
            <a:off x="838200" y="290985"/>
            <a:ext cx="10515600" cy="1142399"/>
          </a:xfrm>
        </p:spPr>
        <p:txBody>
          <a:bodyPr/>
          <a:lstStyle/>
          <a:p>
            <a:pPr algn="ctr"/>
            <a:r>
              <a:rPr lang="en-US" b="1" dirty="0">
                <a:solidFill>
                  <a:schemeClr val="accent5">
                    <a:lumMod val="50000"/>
                  </a:schemeClr>
                </a:solidFill>
              </a:rPr>
              <a:t>Billing Reports</a:t>
            </a:r>
            <a:endParaRPr lang="en-US" dirty="0">
              <a:solidFill>
                <a:schemeClr val="accent5">
                  <a:lumMod val="50000"/>
                </a:schemeClr>
              </a:solidFill>
            </a:endParaRPr>
          </a:p>
        </p:txBody>
      </p:sp>
      <p:pic>
        <p:nvPicPr>
          <p:cNvPr id="5" name="Content Placeholder 4">
            <a:extLst>
              <a:ext uri="{FF2B5EF4-FFF2-40B4-BE49-F238E27FC236}">
                <a16:creationId xmlns:a16="http://schemas.microsoft.com/office/drawing/2014/main" id="{914B0D5C-EE02-A54D-843E-B86B36594873}"/>
              </a:ext>
            </a:extLst>
          </p:cNvPr>
          <p:cNvPicPr>
            <a:picLocks noGrp="1" noChangeAspect="1"/>
          </p:cNvPicPr>
          <p:nvPr>
            <p:ph idx="1"/>
          </p:nvPr>
        </p:nvPicPr>
        <p:blipFill>
          <a:blip r:embed="rId2"/>
          <a:stretch>
            <a:fillRect/>
          </a:stretch>
        </p:blipFill>
        <p:spPr>
          <a:xfrm>
            <a:off x="234778" y="1272746"/>
            <a:ext cx="11590638" cy="4683211"/>
          </a:xfrm>
        </p:spPr>
      </p:pic>
    </p:spTree>
    <p:extLst>
      <p:ext uri="{BB962C8B-B14F-4D97-AF65-F5344CB8AC3E}">
        <p14:creationId xmlns:p14="http://schemas.microsoft.com/office/powerpoint/2010/main" val="3545271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ACF4F-3EAC-744A-AFDA-F0ED4E2AB5A3}"/>
              </a:ext>
            </a:extLst>
          </p:cNvPr>
          <p:cNvSpPr>
            <a:spLocks noGrp="1"/>
          </p:cNvSpPr>
          <p:nvPr>
            <p:ph type="title"/>
          </p:nvPr>
        </p:nvSpPr>
        <p:spPr/>
        <p:txBody>
          <a:bodyPr>
            <a:normAutofit/>
          </a:bodyPr>
          <a:lstStyle/>
          <a:p>
            <a:pPr algn="ctr"/>
            <a:r>
              <a:rPr lang="en-US" b="1" dirty="0">
                <a:solidFill>
                  <a:srgbClr val="002060"/>
                </a:solidFill>
              </a:rPr>
              <a:t>Speaking the Language of Hospital Administrators</a:t>
            </a:r>
          </a:p>
        </p:txBody>
      </p:sp>
      <p:sp>
        <p:nvSpPr>
          <p:cNvPr id="3" name="Content Placeholder 2">
            <a:extLst>
              <a:ext uri="{FF2B5EF4-FFF2-40B4-BE49-F238E27FC236}">
                <a16:creationId xmlns:a16="http://schemas.microsoft.com/office/drawing/2014/main" id="{2276C722-C3FE-DB45-9263-FC7CB5A7C858}"/>
              </a:ext>
            </a:extLst>
          </p:cNvPr>
          <p:cNvSpPr>
            <a:spLocks noGrp="1"/>
          </p:cNvSpPr>
          <p:nvPr>
            <p:ph idx="1"/>
          </p:nvPr>
        </p:nvSpPr>
        <p:spPr>
          <a:xfrm>
            <a:off x="609600" y="1600201"/>
            <a:ext cx="6487886" cy="4525963"/>
          </a:xfrm>
        </p:spPr>
        <p:txBody>
          <a:bodyPr/>
          <a:lstStyle/>
          <a:p>
            <a:pPr marL="0" indent="0">
              <a:buNone/>
            </a:pPr>
            <a:r>
              <a:rPr lang="en-US" b="1" dirty="0"/>
              <a:t>Contract Terminology:</a:t>
            </a:r>
          </a:p>
          <a:p>
            <a:pPr>
              <a:buFont typeface="Arial" panose="020B0604020202020204" pitchFamily="34" charset="0"/>
              <a:buChar char="•"/>
            </a:pPr>
            <a:r>
              <a:rPr lang="en-US" dirty="0"/>
              <a:t>Exclusivity</a:t>
            </a:r>
          </a:p>
          <a:p>
            <a:pPr>
              <a:buFont typeface="Arial" panose="020B0604020202020204" pitchFamily="34" charset="0"/>
              <a:buChar char="•"/>
            </a:pPr>
            <a:r>
              <a:rPr lang="en-US" dirty="0"/>
              <a:t>Termination Clauses</a:t>
            </a:r>
          </a:p>
          <a:p>
            <a:pPr>
              <a:buFont typeface="Arial" panose="020B0604020202020204" pitchFamily="34" charset="0"/>
              <a:buChar char="•"/>
            </a:pPr>
            <a:r>
              <a:rPr lang="en-US" dirty="0"/>
              <a:t>Auto Renew Clauses</a:t>
            </a:r>
          </a:p>
          <a:p>
            <a:pPr>
              <a:buFont typeface="Arial" panose="020B0604020202020204" pitchFamily="34" charset="0"/>
              <a:buChar char="•"/>
            </a:pPr>
            <a:r>
              <a:rPr lang="en-US" dirty="0"/>
              <a:t>Fee for Service</a:t>
            </a:r>
          </a:p>
          <a:p>
            <a:pPr>
              <a:buFont typeface="Arial" panose="020B0604020202020204" pitchFamily="34" charset="0"/>
              <a:buChar char="•"/>
            </a:pPr>
            <a:r>
              <a:rPr lang="en-US" dirty="0"/>
              <a:t>Subsidy- Fixed vs Net of Collections</a:t>
            </a:r>
          </a:p>
          <a:p>
            <a:pPr>
              <a:buFont typeface="Arial" panose="020B0604020202020204" pitchFamily="34" charset="0"/>
              <a:buChar char="•"/>
            </a:pPr>
            <a:r>
              <a:rPr lang="en-US" dirty="0"/>
              <a:t>Non-Solicit and No Hire Clauses</a:t>
            </a:r>
          </a:p>
        </p:txBody>
      </p:sp>
      <p:pic>
        <p:nvPicPr>
          <p:cNvPr id="5" name="Picture 4">
            <a:extLst>
              <a:ext uri="{FF2B5EF4-FFF2-40B4-BE49-F238E27FC236}">
                <a16:creationId xmlns:a16="http://schemas.microsoft.com/office/drawing/2014/main" id="{B9DF99C4-9B44-7E46-BDD9-8FC3BF2EB4BE}"/>
              </a:ext>
            </a:extLst>
          </p:cNvPr>
          <p:cNvPicPr>
            <a:picLocks noChangeAspect="1"/>
          </p:cNvPicPr>
          <p:nvPr/>
        </p:nvPicPr>
        <p:blipFill>
          <a:blip r:embed="rId2"/>
          <a:stretch>
            <a:fillRect/>
          </a:stretch>
        </p:blipFill>
        <p:spPr>
          <a:xfrm>
            <a:off x="6207760" y="1864678"/>
            <a:ext cx="4873157" cy="3132591"/>
          </a:xfrm>
          <a:prstGeom prst="rect">
            <a:avLst/>
          </a:prstGeom>
        </p:spPr>
      </p:pic>
    </p:spTree>
    <p:extLst>
      <p:ext uri="{BB962C8B-B14F-4D97-AF65-F5344CB8AC3E}">
        <p14:creationId xmlns:p14="http://schemas.microsoft.com/office/powerpoint/2010/main" val="2233693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98A13-BA15-6D4A-8A3A-78A9EE327829}"/>
              </a:ext>
            </a:extLst>
          </p:cNvPr>
          <p:cNvSpPr>
            <a:spLocks noGrp="1"/>
          </p:cNvSpPr>
          <p:nvPr>
            <p:ph type="title"/>
          </p:nvPr>
        </p:nvSpPr>
        <p:spPr/>
        <p:txBody>
          <a:bodyPr>
            <a:normAutofit/>
          </a:bodyPr>
          <a:lstStyle/>
          <a:p>
            <a:pPr algn="ctr"/>
            <a:r>
              <a:rPr lang="en-US" b="1" dirty="0">
                <a:solidFill>
                  <a:schemeClr val="accent5">
                    <a:lumMod val="50000"/>
                  </a:schemeClr>
                </a:solidFill>
              </a:rPr>
              <a:t>Speaking the Language of Hospital Administrators</a:t>
            </a:r>
          </a:p>
        </p:txBody>
      </p:sp>
      <p:sp>
        <p:nvSpPr>
          <p:cNvPr id="3" name="Content Placeholder 2">
            <a:extLst>
              <a:ext uri="{FF2B5EF4-FFF2-40B4-BE49-F238E27FC236}">
                <a16:creationId xmlns:a16="http://schemas.microsoft.com/office/drawing/2014/main" id="{796E7D2F-7386-734E-88CA-8EE917AA1E01}"/>
              </a:ext>
            </a:extLst>
          </p:cNvPr>
          <p:cNvSpPr>
            <a:spLocks noGrp="1"/>
          </p:cNvSpPr>
          <p:nvPr>
            <p:ph idx="1"/>
          </p:nvPr>
        </p:nvSpPr>
        <p:spPr>
          <a:xfrm>
            <a:off x="609600" y="1600201"/>
            <a:ext cx="10972800" cy="4528456"/>
          </a:xfrm>
        </p:spPr>
        <p:txBody>
          <a:bodyPr>
            <a:normAutofit/>
          </a:bodyPr>
          <a:lstStyle/>
          <a:p>
            <a:pPr marL="0" indent="0">
              <a:buNone/>
            </a:pPr>
            <a:r>
              <a:rPr lang="en-US" b="1" dirty="0"/>
              <a:t>Key Performance Measures for Potential at Risk Compensation:</a:t>
            </a:r>
          </a:p>
          <a:p>
            <a:pPr>
              <a:buFont typeface="Arial" panose="020B0604020202020204" pitchFamily="34" charset="0"/>
              <a:buChar char="•"/>
            </a:pPr>
            <a:r>
              <a:rPr lang="en-US" dirty="0"/>
              <a:t>Quality Measures</a:t>
            </a:r>
          </a:p>
          <a:p>
            <a:pPr lvl="1">
              <a:buFont typeface="Arial" panose="020B0604020202020204" pitchFamily="34" charset="0"/>
              <a:buChar char="•"/>
            </a:pPr>
            <a:r>
              <a:rPr lang="en-US" dirty="0"/>
              <a:t>Adverse Events</a:t>
            </a:r>
          </a:p>
          <a:p>
            <a:pPr lvl="1">
              <a:buFont typeface="Arial" panose="020B0604020202020204" pitchFamily="34" charset="0"/>
              <a:buChar char="•"/>
            </a:pPr>
            <a:r>
              <a:rPr lang="en-US" dirty="0"/>
              <a:t>Antibiotic Administration</a:t>
            </a:r>
          </a:p>
          <a:p>
            <a:pPr>
              <a:buFont typeface="Arial" panose="020B0604020202020204" pitchFamily="34" charset="0"/>
              <a:buChar char="•"/>
            </a:pPr>
            <a:r>
              <a:rPr lang="en-US" dirty="0"/>
              <a:t>Efficiency Measures</a:t>
            </a:r>
          </a:p>
          <a:p>
            <a:pPr lvl="1">
              <a:buFont typeface="Arial" panose="020B0604020202020204" pitchFamily="34" charset="0"/>
              <a:buChar char="•"/>
            </a:pPr>
            <a:r>
              <a:rPr lang="en-US" dirty="0"/>
              <a:t>On-Time Starts</a:t>
            </a:r>
          </a:p>
          <a:p>
            <a:pPr lvl="1">
              <a:buFont typeface="Arial" panose="020B0604020202020204" pitchFamily="34" charset="0"/>
              <a:buChar char="•"/>
            </a:pPr>
            <a:r>
              <a:rPr lang="en-US" dirty="0"/>
              <a:t>Turnover Time</a:t>
            </a:r>
          </a:p>
          <a:p>
            <a:pPr>
              <a:buFont typeface="Arial" panose="020B0604020202020204" pitchFamily="34" charset="0"/>
              <a:buChar char="•"/>
            </a:pPr>
            <a:r>
              <a:rPr lang="en-US" dirty="0"/>
              <a:t>Patient Satisfaction</a:t>
            </a:r>
          </a:p>
          <a:p>
            <a:pPr>
              <a:buFont typeface="Arial" panose="020B0604020202020204" pitchFamily="34" charset="0"/>
              <a:buChar char="•"/>
            </a:pPr>
            <a:r>
              <a:rPr lang="en-US" dirty="0"/>
              <a:t>Surgeon Satisfaction </a:t>
            </a:r>
          </a:p>
          <a:p>
            <a:endParaRPr lang="en-US" dirty="0"/>
          </a:p>
        </p:txBody>
      </p:sp>
      <p:pic>
        <p:nvPicPr>
          <p:cNvPr id="5" name="Picture 4">
            <a:extLst>
              <a:ext uri="{FF2B5EF4-FFF2-40B4-BE49-F238E27FC236}">
                <a16:creationId xmlns:a16="http://schemas.microsoft.com/office/drawing/2014/main" id="{F87B2F44-48C0-F849-95F9-4232B2ABFD6B}"/>
              </a:ext>
            </a:extLst>
          </p:cNvPr>
          <p:cNvPicPr>
            <a:picLocks noChangeAspect="1"/>
          </p:cNvPicPr>
          <p:nvPr/>
        </p:nvPicPr>
        <p:blipFill>
          <a:blip r:embed="rId2"/>
          <a:stretch>
            <a:fillRect/>
          </a:stretch>
        </p:blipFill>
        <p:spPr>
          <a:xfrm>
            <a:off x="7010400" y="2286000"/>
            <a:ext cx="3178628" cy="3178628"/>
          </a:xfrm>
          <a:prstGeom prst="rect">
            <a:avLst/>
          </a:prstGeom>
        </p:spPr>
      </p:pic>
    </p:spTree>
    <p:extLst>
      <p:ext uri="{BB962C8B-B14F-4D97-AF65-F5344CB8AC3E}">
        <p14:creationId xmlns:p14="http://schemas.microsoft.com/office/powerpoint/2010/main" val="450026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b="1" dirty="0">
                <a:solidFill>
                  <a:srgbClr val="002060"/>
                </a:solidFill>
              </a:rPr>
              <a:t>Speaking the Language of Hospital Administrators</a:t>
            </a:r>
            <a:br>
              <a:rPr lang="en-US" dirty="0"/>
            </a:br>
            <a:r>
              <a:rPr lang="en-US" sz="3100" b="1" dirty="0"/>
              <a:t>Types of Contracts</a:t>
            </a:r>
          </a:p>
        </p:txBody>
      </p:sp>
      <p:sp>
        <p:nvSpPr>
          <p:cNvPr id="2" name="Content Placeholder 1"/>
          <p:cNvSpPr>
            <a:spLocks noGrp="1"/>
          </p:cNvSpPr>
          <p:nvPr>
            <p:ph idx="1"/>
          </p:nvPr>
        </p:nvSpPr>
        <p:spPr>
          <a:xfrm>
            <a:off x="838200" y="1825625"/>
            <a:ext cx="5179541" cy="4468812"/>
          </a:xfrm>
        </p:spPr>
        <p:txBody>
          <a:bodyPr>
            <a:normAutofit/>
          </a:bodyPr>
          <a:lstStyle/>
          <a:p>
            <a:pPr marL="45720" indent="0">
              <a:buNone/>
            </a:pPr>
            <a:r>
              <a:rPr lang="en-US" dirty="0"/>
              <a:t>There are three main types of Anesthesia Contracts</a:t>
            </a:r>
          </a:p>
          <a:p>
            <a:r>
              <a:rPr lang="en-US" dirty="0"/>
              <a:t>Straight Fee for Service</a:t>
            </a:r>
          </a:p>
          <a:p>
            <a:r>
              <a:rPr lang="en-US" dirty="0"/>
              <a:t>Fee for Service with a Subsidy (fixed or floating)</a:t>
            </a:r>
          </a:p>
          <a:p>
            <a:r>
              <a:rPr lang="en-US" dirty="0"/>
              <a:t>Management Contract</a:t>
            </a:r>
          </a:p>
        </p:txBody>
      </p:sp>
      <p:pic>
        <p:nvPicPr>
          <p:cNvPr id="5" name="Picture 4">
            <a:extLst>
              <a:ext uri="{FF2B5EF4-FFF2-40B4-BE49-F238E27FC236}">
                <a16:creationId xmlns:a16="http://schemas.microsoft.com/office/drawing/2014/main" id="{04D4E0F5-AF4A-064A-99E8-0081F53A6BB2}"/>
              </a:ext>
            </a:extLst>
          </p:cNvPr>
          <p:cNvPicPr>
            <a:picLocks noChangeAspect="1"/>
          </p:cNvPicPr>
          <p:nvPr/>
        </p:nvPicPr>
        <p:blipFill>
          <a:blip r:embed="rId3"/>
          <a:stretch>
            <a:fillRect/>
          </a:stretch>
        </p:blipFill>
        <p:spPr>
          <a:xfrm>
            <a:off x="5572897" y="1825625"/>
            <a:ext cx="5780903" cy="4333875"/>
          </a:xfrm>
          <a:prstGeom prst="rect">
            <a:avLst/>
          </a:prstGeom>
        </p:spPr>
      </p:pic>
    </p:spTree>
    <p:extLst>
      <p:ext uri="{BB962C8B-B14F-4D97-AF65-F5344CB8AC3E}">
        <p14:creationId xmlns:p14="http://schemas.microsoft.com/office/powerpoint/2010/main" val="3218177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a:solidFill>
                  <a:schemeClr val="accent5">
                    <a:lumMod val="50000"/>
                  </a:schemeClr>
                </a:solidFill>
              </a:rPr>
              <a:t>Types of Contracts</a:t>
            </a:r>
            <a:br>
              <a:rPr lang="en-US" dirty="0"/>
            </a:br>
            <a:r>
              <a:rPr lang="en-US" sz="2800" b="1" dirty="0"/>
              <a:t>Straight Fee for Service</a:t>
            </a:r>
          </a:p>
        </p:txBody>
      </p:sp>
      <p:sp>
        <p:nvSpPr>
          <p:cNvPr id="2" name="Content Placeholder 1"/>
          <p:cNvSpPr>
            <a:spLocks noGrp="1"/>
          </p:cNvSpPr>
          <p:nvPr>
            <p:ph sz="half" idx="1"/>
          </p:nvPr>
        </p:nvSpPr>
        <p:spPr/>
        <p:txBody>
          <a:bodyPr>
            <a:normAutofit/>
          </a:bodyPr>
          <a:lstStyle/>
          <a:p>
            <a:pPr marL="45720" indent="0" algn="ctr">
              <a:buNone/>
            </a:pPr>
            <a:r>
              <a:rPr lang="en-US" b="1" dirty="0"/>
              <a:t>Pros</a:t>
            </a:r>
          </a:p>
          <a:p>
            <a:r>
              <a:rPr lang="en-US" dirty="0"/>
              <a:t>Shared risk between Anesthesia and Facility</a:t>
            </a:r>
          </a:p>
          <a:p>
            <a:r>
              <a:rPr lang="en-US" dirty="0"/>
              <a:t>Stability since your service is not costing the facility anything</a:t>
            </a:r>
          </a:p>
          <a:p>
            <a:r>
              <a:rPr lang="en-US" dirty="0"/>
              <a:t>Motivated to increase surgical volume and efficiency</a:t>
            </a:r>
          </a:p>
          <a:p>
            <a:endParaRPr lang="en-US" dirty="0"/>
          </a:p>
        </p:txBody>
      </p:sp>
      <p:sp>
        <p:nvSpPr>
          <p:cNvPr id="3" name="Content Placeholder 2"/>
          <p:cNvSpPr>
            <a:spLocks noGrp="1"/>
          </p:cNvSpPr>
          <p:nvPr>
            <p:ph sz="half" idx="2"/>
          </p:nvPr>
        </p:nvSpPr>
        <p:spPr/>
        <p:txBody>
          <a:bodyPr>
            <a:normAutofit/>
          </a:bodyPr>
          <a:lstStyle/>
          <a:p>
            <a:pPr marL="45720" indent="0" algn="ctr">
              <a:buNone/>
            </a:pPr>
            <a:r>
              <a:rPr lang="en-US" b="1" dirty="0"/>
              <a:t>Cons</a:t>
            </a:r>
          </a:p>
          <a:p>
            <a:r>
              <a:rPr lang="en-US" dirty="0"/>
              <a:t>Shared Risk, no guarantee that you will be profitable</a:t>
            </a:r>
          </a:p>
          <a:p>
            <a:r>
              <a:rPr lang="en-US" dirty="0"/>
              <a:t>Market conditions change</a:t>
            </a:r>
          </a:p>
          <a:p>
            <a:r>
              <a:rPr lang="en-US" dirty="0"/>
              <a:t>Reimbursement reductions</a:t>
            </a:r>
          </a:p>
          <a:p>
            <a:r>
              <a:rPr lang="en-US" dirty="0"/>
              <a:t>Changes in Medicare rules and </a:t>
            </a:r>
            <a:r>
              <a:rPr lang="en-US" dirty="0" err="1"/>
              <a:t>regs</a:t>
            </a:r>
            <a:r>
              <a:rPr lang="en-US" dirty="0"/>
              <a:t> </a:t>
            </a:r>
          </a:p>
        </p:txBody>
      </p:sp>
      <p:cxnSp>
        <p:nvCxnSpPr>
          <p:cNvPr id="7" name="Straight Connector 6"/>
          <p:cNvCxnSpPr/>
          <p:nvPr/>
        </p:nvCxnSpPr>
        <p:spPr>
          <a:xfrm>
            <a:off x="6019800" y="2370670"/>
            <a:ext cx="0" cy="375581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0735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325563"/>
          </a:xfrm>
        </p:spPr>
        <p:txBody>
          <a:bodyPr>
            <a:normAutofit/>
          </a:bodyPr>
          <a:lstStyle/>
          <a:p>
            <a:pPr algn="ctr"/>
            <a:r>
              <a:rPr lang="en-US" b="1" dirty="0">
                <a:solidFill>
                  <a:schemeClr val="accent5">
                    <a:lumMod val="50000"/>
                  </a:schemeClr>
                </a:solidFill>
              </a:rPr>
              <a:t>Types of Contracts</a:t>
            </a:r>
            <a:br>
              <a:rPr lang="en-US" dirty="0"/>
            </a:br>
            <a:r>
              <a:rPr lang="en-US" sz="2800" b="1" dirty="0"/>
              <a:t>Fee for Service w Subsidy</a:t>
            </a:r>
          </a:p>
        </p:txBody>
      </p:sp>
      <p:sp>
        <p:nvSpPr>
          <p:cNvPr id="2" name="Content Placeholder 1"/>
          <p:cNvSpPr>
            <a:spLocks noGrp="1"/>
          </p:cNvSpPr>
          <p:nvPr>
            <p:ph idx="1"/>
          </p:nvPr>
        </p:nvSpPr>
        <p:spPr/>
        <p:txBody>
          <a:bodyPr>
            <a:normAutofit fontScale="92500" lnSpcReduction="10000"/>
          </a:bodyPr>
          <a:lstStyle/>
          <a:p>
            <a:pPr marL="45720" indent="0">
              <a:buNone/>
            </a:pPr>
            <a:r>
              <a:rPr lang="en-US" dirty="0"/>
              <a:t>In this model, the anesthesia group performs just like in the fee for service, but the facility makes up for any potential losses with a subsidy payment to the anesthesia group.</a:t>
            </a:r>
          </a:p>
          <a:p>
            <a:pPr marL="45720" indent="0">
              <a:buNone/>
            </a:pPr>
            <a:r>
              <a:rPr lang="en-US" dirty="0"/>
              <a:t>Subsidies can come in many different shapes and sizes. Call stipend, income guarantee, medical directorships etc. Bottom line is that the facility is subsidizing the anesthesia department.</a:t>
            </a:r>
          </a:p>
          <a:p>
            <a:pPr marL="45720" indent="0">
              <a:buNone/>
            </a:pPr>
            <a:r>
              <a:rPr lang="en-US" dirty="0"/>
              <a:t>The subsidy is typically either floating or fixed.</a:t>
            </a:r>
          </a:p>
          <a:p>
            <a:r>
              <a:rPr lang="en-US" dirty="0"/>
              <a:t>Floating stipends vary with the collections on the fee for service side. This is also called a “Net of Collections” model</a:t>
            </a:r>
          </a:p>
          <a:p>
            <a:r>
              <a:rPr lang="en-US" dirty="0"/>
              <a:t>Fixed stipends are regular payments made in the same amount to an anesthesia group to subsidize the department. </a:t>
            </a:r>
          </a:p>
        </p:txBody>
      </p:sp>
    </p:spTree>
    <p:extLst>
      <p:ext uri="{BB962C8B-B14F-4D97-AF65-F5344CB8AC3E}">
        <p14:creationId xmlns:p14="http://schemas.microsoft.com/office/powerpoint/2010/main" val="832501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a:solidFill>
                  <a:schemeClr val="accent5">
                    <a:lumMod val="50000"/>
                  </a:schemeClr>
                </a:solidFill>
              </a:rPr>
              <a:t>Types of Contracts</a:t>
            </a:r>
            <a:br>
              <a:rPr lang="en-US" b="1" dirty="0">
                <a:solidFill>
                  <a:schemeClr val="accent5">
                    <a:lumMod val="50000"/>
                  </a:schemeClr>
                </a:solidFill>
              </a:rPr>
            </a:br>
            <a:r>
              <a:rPr lang="en-US" sz="2800" b="1" dirty="0"/>
              <a:t>Fee for Service w Subsidy</a:t>
            </a:r>
          </a:p>
        </p:txBody>
      </p:sp>
      <p:sp>
        <p:nvSpPr>
          <p:cNvPr id="2" name="Content Placeholder 1"/>
          <p:cNvSpPr>
            <a:spLocks noGrp="1"/>
          </p:cNvSpPr>
          <p:nvPr>
            <p:ph sz="half" idx="1"/>
          </p:nvPr>
        </p:nvSpPr>
        <p:spPr/>
        <p:txBody>
          <a:bodyPr>
            <a:normAutofit fontScale="92500" lnSpcReduction="10000"/>
          </a:bodyPr>
          <a:lstStyle/>
          <a:p>
            <a:pPr marL="45720" indent="0" algn="ctr">
              <a:buNone/>
            </a:pPr>
            <a:r>
              <a:rPr lang="en-US" b="1" dirty="0"/>
              <a:t>Pros</a:t>
            </a:r>
          </a:p>
          <a:p>
            <a:r>
              <a:rPr lang="en-US" dirty="0"/>
              <a:t>Minimum Anesthesia revenue is guaranteed, zero loss if pro forma was accurate</a:t>
            </a:r>
          </a:p>
          <a:p>
            <a:r>
              <a:rPr lang="en-US" dirty="0"/>
              <a:t>Not dependent on the hospital/surgical volume to makes ends meet</a:t>
            </a:r>
          </a:p>
          <a:p>
            <a:r>
              <a:rPr lang="en-US" dirty="0"/>
              <a:t>Reimbursement changes don’t have direct affect on bottom line</a:t>
            </a:r>
          </a:p>
          <a:p>
            <a:endParaRPr lang="en-US" dirty="0"/>
          </a:p>
          <a:p>
            <a:endParaRPr lang="en-US" dirty="0"/>
          </a:p>
        </p:txBody>
      </p:sp>
      <p:sp>
        <p:nvSpPr>
          <p:cNvPr id="3" name="Content Placeholder 2"/>
          <p:cNvSpPr>
            <a:spLocks noGrp="1"/>
          </p:cNvSpPr>
          <p:nvPr>
            <p:ph sz="half" idx="2"/>
          </p:nvPr>
        </p:nvSpPr>
        <p:spPr/>
        <p:txBody>
          <a:bodyPr>
            <a:normAutofit fontScale="92500" lnSpcReduction="10000"/>
          </a:bodyPr>
          <a:lstStyle/>
          <a:p>
            <a:pPr marL="45720" indent="0" algn="ctr">
              <a:buNone/>
            </a:pPr>
            <a:r>
              <a:rPr lang="en-US" b="1" dirty="0"/>
              <a:t>Cons</a:t>
            </a:r>
          </a:p>
          <a:p>
            <a:r>
              <a:rPr lang="en-US" dirty="0"/>
              <a:t>Hospital on hook to meet your cost</a:t>
            </a:r>
          </a:p>
          <a:p>
            <a:r>
              <a:rPr lang="en-US" dirty="0"/>
              <a:t>They may question your ability or desire to maximize income through collections</a:t>
            </a:r>
          </a:p>
          <a:p>
            <a:r>
              <a:rPr lang="en-US" dirty="0"/>
              <a:t>They are reminded monthly that they are subsidizing anesthesia and thus have to remind them regularly of the value you bring to the facility</a:t>
            </a:r>
          </a:p>
          <a:p>
            <a:r>
              <a:rPr lang="en-US" dirty="0"/>
              <a:t>Profit margins are potentially smaller</a:t>
            </a:r>
          </a:p>
        </p:txBody>
      </p:sp>
      <p:cxnSp>
        <p:nvCxnSpPr>
          <p:cNvPr id="6" name="Straight Connector 5"/>
          <p:cNvCxnSpPr/>
          <p:nvPr/>
        </p:nvCxnSpPr>
        <p:spPr>
          <a:xfrm>
            <a:off x="6044268" y="2201336"/>
            <a:ext cx="0" cy="392514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5021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accent5">
                    <a:lumMod val="50000"/>
                  </a:schemeClr>
                </a:solidFill>
              </a:rPr>
              <a:t>Types Of Contracts</a:t>
            </a:r>
            <a:br>
              <a:rPr lang="en-US" sz="2800" b="1" dirty="0"/>
            </a:br>
            <a:r>
              <a:rPr lang="en-US" sz="2800" b="1" dirty="0"/>
              <a:t>Management Contract </a:t>
            </a:r>
          </a:p>
        </p:txBody>
      </p:sp>
      <p:sp>
        <p:nvSpPr>
          <p:cNvPr id="2" name="Content Placeholder 1"/>
          <p:cNvSpPr>
            <a:spLocks noGrp="1"/>
          </p:cNvSpPr>
          <p:nvPr>
            <p:ph idx="1"/>
          </p:nvPr>
        </p:nvSpPr>
        <p:spPr/>
        <p:txBody>
          <a:bodyPr>
            <a:normAutofit fontScale="92500" lnSpcReduction="10000"/>
          </a:bodyPr>
          <a:lstStyle/>
          <a:p>
            <a:pPr marL="45720" indent="0">
              <a:buNone/>
            </a:pPr>
            <a:r>
              <a:rPr lang="en-US" dirty="0"/>
              <a:t>An Anesthesia Services Management contract can take on many forms. As the name implies, the Anesthesia company is contracted to manage an anesthesia service. Often the management company provides back end support such as billing, recruiting, vacation relief </a:t>
            </a:r>
            <a:r>
              <a:rPr lang="en-US" dirty="0" err="1"/>
              <a:t>etc</a:t>
            </a:r>
            <a:r>
              <a:rPr lang="en-US" dirty="0"/>
              <a:t> for a management fee.</a:t>
            </a:r>
          </a:p>
          <a:p>
            <a:r>
              <a:rPr lang="en-US" dirty="0"/>
              <a:t>A recent trend has been for physician owned centers to see anesthesia as another service line that they can own and profit from but do not want manage.</a:t>
            </a:r>
          </a:p>
          <a:p>
            <a:r>
              <a:rPr lang="en-US" dirty="0"/>
              <a:t>This is more common in Surgery Centers and Endoscopy Centers</a:t>
            </a:r>
          </a:p>
          <a:p>
            <a:r>
              <a:rPr lang="en-US" dirty="0"/>
              <a:t>There could be some regulatory and legal concerns with some of these arrangements (Stark Law, AKS, Physician Self Referral, State Medical Practice Acts </a:t>
            </a:r>
            <a:r>
              <a:rPr lang="en-US" dirty="0" err="1"/>
              <a:t>etc</a:t>
            </a:r>
            <a:r>
              <a:rPr lang="en-US" dirty="0"/>
              <a:t>)</a:t>
            </a:r>
          </a:p>
          <a:p>
            <a:endParaRPr lang="en-US" dirty="0"/>
          </a:p>
          <a:p>
            <a:pPr marL="45720" indent="0">
              <a:buNone/>
            </a:pPr>
            <a:endParaRPr lang="en-US" dirty="0"/>
          </a:p>
        </p:txBody>
      </p:sp>
    </p:spTree>
    <p:extLst>
      <p:ext uri="{BB962C8B-B14F-4D97-AF65-F5344CB8AC3E}">
        <p14:creationId xmlns:p14="http://schemas.microsoft.com/office/powerpoint/2010/main" val="359361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73D25-8779-3940-8380-43897213B4FB}"/>
              </a:ext>
            </a:extLst>
          </p:cNvPr>
          <p:cNvSpPr>
            <a:spLocks noGrp="1"/>
          </p:cNvSpPr>
          <p:nvPr>
            <p:ph type="title"/>
          </p:nvPr>
        </p:nvSpPr>
        <p:spPr/>
        <p:txBody>
          <a:bodyPr/>
          <a:lstStyle/>
          <a:p>
            <a:pPr algn="ctr"/>
            <a:r>
              <a:rPr lang="en-US" b="1" dirty="0">
                <a:solidFill>
                  <a:schemeClr val="accent5">
                    <a:lumMod val="50000"/>
                  </a:schemeClr>
                </a:solidFill>
              </a:rPr>
              <a:t>From Language to Relationship Building</a:t>
            </a:r>
          </a:p>
        </p:txBody>
      </p:sp>
      <p:sp>
        <p:nvSpPr>
          <p:cNvPr id="3" name="Content Placeholder 2">
            <a:extLst>
              <a:ext uri="{FF2B5EF4-FFF2-40B4-BE49-F238E27FC236}">
                <a16:creationId xmlns:a16="http://schemas.microsoft.com/office/drawing/2014/main" id="{A7AF8672-9053-6845-BD10-60549CF0CCAC}"/>
              </a:ext>
            </a:extLst>
          </p:cNvPr>
          <p:cNvSpPr>
            <a:spLocks noGrp="1"/>
          </p:cNvSpPr>
          <p:nvPr>
            <p:ph idx="1"/>
          </p:nvPr>
        </p:nvSpPr>
        <p:spPr>
          <a:xfrm>
            <a:off x="609600" y="1600201"/>
            <a:ext cx="4942114" cy="4365169"/>
          </a:xfrm>
        </p:spPr>
        <p:txBody>
          <a:bodyPr>
            <a:normAutofit/>
          </a:bodyPr>
          <a:lstStyle/>
          <a:p>
            <a:pPr marL="0" indent="0">
              <a:buNone/>
            </a:pPr>
            <a:r>
              <a:rPr lang="en-US" dirty="0"/>
              <a:t>Once you learn the language, everything else becomes relationships.</a:t>
            </a:r>
          </a:p>
        </p:txBody>
      </p:sp>
      <p:pic>
        <p:nvPicPr>
          <p:cNvPr id="5" name="Picture 4">
            <a:extLst>
              <a:ext uri="{FF2B5EF4-FFF2-40B4-BE49-F238E27FC236}">
                <a16:creationId xmlns:a16="http://schemas.microsoft.com/office/drawing/2014/main" id="{DD6BFA0C-2BB4-0D4D-9E30-A028FF57CB42}"/>
              </a:ext>
            </a:extLst>
          </p:cNvPr>
          <p:cNvPicPr>
            <a:picLocks noChangeAspect="1"/>
          </p:cNvPicPr>
          <p:nvPr/>
        </p:nvPicPr>
        <p:blipFill>
          <a:blip r:embed="rId2"/>
          <a:stretch>
            <a:fillRect/>
          </a:stretch>
        </p:blipFill>
        <p:spPr>
          <a:xfrm>
            <a:off x="5849593" y="1600201"/>
            <a:ext cx="5178543" cy="3706586"/>
          </a:xfrm>
          <a:prstGeom prst="rect">
            <a:avLst/>
          </a:prstGeom>
        </p:spPr>
      </p:pic>
    </p:spTree>
    <p:extLst>
      <p:ext uri="{BB962C8B-B14F-4D97-AF65-F5344CB8AC3E}">
        <p14:creationId xmlns:p14="http://schemas.microsoft.com/office/powerpoint/2010/main" val="941053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05C9A-4D7E-804F-9C5E-8C62F6EB86F1}"/>
              </a:ext>
            </a:extLst>
          </p:cNvPr>
          <p:cNvSpPr>
            <a:spLocks noGrp="1"/>
          </p:cNvSpPr>
          <p:nvPr>
            <p:ph type="title"/>
          </p:nvPr>
        </p:nvSpPr>
        <p:spPr/>
        <p:txBody>
          <a:bodyPr>
            <a:normAutofit/>
          </a:bodyPr>
          <a:lstStyle/>
          <a:p>
            <a:pPr algn="ctr"/>
            <a:r>
              <a:rPr lang="en-US" b="1" dirty="0">
                <a:solidFill>
                  <a:schemeClr val="accent5">
                    <a:lumMod val="50000"/>
                  </a:schemeClr>
                </a:solidFill>
              </a:rPr>
              <a:t>Building Relationships That Last</a:t>
            </a:r>
          </a:p>
        </p:txBody>
      </p:sp>
      <p:sp>
        <p:nvSpPr>
          <p:cNvPr id="3" name="Content Placeholder 2">
            <a:extLst>
              <a:ext uri="{FF2B5EF4-FFF2-40B4-BE49-F238E27FC236}">
                <a16:creationId xmlns:a16="http://schemas.microsoft.com/office/drawing/2014/main" id="{FD899F10-070C-EE4E-958E-8377C7277A18}"/>
              </a:ext>
            </a:extLst>
          </p:cNvPr>
          <p:cNvSpPr>
            <a:spLocks noGrp="1"/>
          </p:cNvSpPr>
          <p:nvPr>
            <p:ph idx="1"/>
          </p:nvPr>
        </p:nvSpPr>
        <p:spPr/>
        <p:txBody>
          <a:bodyPr/>
          <a:lstStyle/>
          <a:p>
            <a:r>
              <a:rPr lang="en-US" dirty="0"/>
              <a:t>Hospital administrators move and change jobs frequently.</a:t>
            </a:r>
          </a:p>
          <a:p>
            <a:r>
              <a:rPr lang="en-US" dirty="0"/>
              <a:t>Always value and preserve the relationship even when things are going poorly.</a:t>
            </a:r>
          </a:p>
          <a:p>
            <a:r>
              <a:rPr lang="en-US" dirty="0"/>
              <a:t>Build a professional/business relationship first.</a:t>
            </a:r>
          </a:p>
          <a:p>
            <a:r>
              <a:rPr lang="en-US" dirty="0"/>
              <a:t>Develop a personal/professional relationship over time.</a:t>
            </a:r>
          </a:p>
          <a:p>
            <a:endParaRPr lang="en-US" dirty="0"/>
          </a:p>
        </p:txBody>
      </p:sp>
    </p:spTree>
    <p:extLst>
      <p:ext uri="{BB962C8B-B14F-4D97-AF65-F5344CB8AC3E}">
        <p14:creationId xmlns:p14="http://schemas.microsoft.com/office/powerpoint/2010/main" val="2241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E55D4-49D2-4B46-BC95-6506BB407BC1}"/>
              </a:ext>
            </a:extLst>
          </p:cNvPr>
          <p:cNvSpPr>
            <a:spLocks noGrp="1"/>
          </p:cNvSpPr>
          <p:nvPr>
            <p:ph type="title"/>
          </p:nvPr>
        </p:nvSpPr>
        <p:spPr/>
        <p:txBody>
          <a:bodyPr/>
          <a:lstStyle/>
          <a:p>
            <a:pPr algn="ctr"/>
            <a:r>
              <a:rPr lang="en-US" b="1" dirty="0">
                <a:solidFill>
                  <a:schemeClr val="accent5">
                    <a:lumMod val="50000"/>
                  </a:schemeClr>
                </a:solidFill>
              </a:rPr>
              <a:t>Objectives</a:t>
            </a:r>
          </a:p>
        </p:txBody>
      </p:sp>
      <p:sp>
        <p:nvSpPr>
          <p:cNvPr id="3" name="Content Placeholder 2">
            <a:extLst>
              <a:ext uri="{FF2B5EF4-FFF2-40B4-BE49-F238E27FC236}">
                <a16:creationId xmlns:a16="http://schemas.microsoft.com/office/drawing/2014/main" id="{5CD7E3A3-4ECF-3D46-AEA5-994B1A1E7755}"/>
              </a:ext>
            </a:extLst>
          </p:cNvPr>
          <p:cNvSpPr>
            <a:spLocks noGrp="1"/>
          </p:cNvSpPr>
          <p:nvPr>
            <p:ph idx="1"/>
          </p:nvPr>
        </p:nvSpPr>
        <p:spPr/>
        <p:txBody>
          <a:bodyPr/>
          <a:lstStyle/>
          <a:p>
            <a:r>
              <a:rPr lang="en-US" dirty="0"/>
              <a:t>Identify common terms associated with hospital business communications</a:t>
            </a:r>
          </a:p>
          <a:p>
            <a:r>
              <a:rPr lang="en-US" dirty="0"/>
              <a:t>Discuss the value of personal relationships with hospital administrators</a:t>
            </a:r>
          </a:p>
          <a:p>
            <a:r>
              <a:rPr lang="en-US" dirty="0"/>
              <a:t>Describe key terms in negotiating contracts with hospital administrators</a:t>
            </a:r>
          </a:p>
          <a:p>
            <a:pPr marL="0" indent="0">
              <a:buNone/>
            </a:pPr>
            <a:endParaRPr lang="en-US" dirty="0"/>
          </a:p>
        </p:txBody>
      </p:sp>
    </p:spTree>
    <p:extLst>
      <p:ext uri="{BB962C8B-B14F-4D97-AF65-F5344CB8AC3E}">
        <p14:creationId xmlns:p14="http://schemas.microsoft.com/office/powerpoint/2010/main" val="1221391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E0E1A-2AD6-DF41-9D22-237E32803EEB}"/>
              </a:ext>
            </a:extLst>
          </p:cNvPr>
          <p:cNvSpPr>
            <a:spLocks noGrp="1"/>
          </p:cNvSpPr>
          <p:nvPr>
            <p:ph type="title"/>
          </p:nvPr>
        </p:nvSpPr>
        <p:spPr/>
        <p:txBody>
          <a:bodyPr>
            <a:normAutofit/>
          </a:bodyPr>
          <a:lstStyle/>
          <a:p>
            <a:pPr algn="ctr"/>
            <a:r>
              <a:rPr lang="en-US" b="1" dirty="0">
                <a:solidFill>
                  <a:schemeClr val="accent5">
                    <a:lumMod val="50000"/>
                  </a:schemeClr>
                </a:solidFill>
              </a:rPr>
              <a:t>Key Components of the Relationship </a:t>
            </a:r>
          </a:p>
        </p:txBody>
      </p:sp>
      <p:sp>
        <p:nvSpPr>
          <p:cNvPr id="3" name="Content Placeholder 2">
            <a:extLst>
              <a:ext uri="{FF2B5EF4-FFF2-40B4-BE49-F238E27FC236}">
                <a16:creationId xmlns:a16="http://schemas.microsoft.com/office/drawing/2014/main" id="{CB78E742-8B61-F64B-9E0A-8DC4489DEEDE}"/>
              </a:ext>
            </a:extLst>
          </p:cNvPr>
          <p:cNvSpPr>
            <a:spLocks noGrp="1"/>
          </p:cNvSpPr>
          <p:nvPr>
            <p:ph idx="1"/>
          </p:nvPr>
        </p:nvSpPr>
        <p:spPr>
          <a:xfrm>
            <a:off x="609601" y="1600201"/>
            <a:ext cx="6019799" cy="3624942"/>
          </a:xfrm>
        </p:spPr>
        <p:txBody>
          <a:bodyPr>
            <a:normAutofit/>
          </a:bodyPr>
          <a:lstStyle/>
          <a:p>
            <a:r>
              <a:rPr lang="en-US" dirty="0"/>
              <a:t>Trust</a:t>
            </a:r>
          </a:p>
          <a:p>
            <a:r>
              <a:rPr lang="en-US" dirty="0"/>
              <a:t>Honest Answers ( Even when it isn’t pleasant).</a:t>
            </a:r>
          </a:p>
          <a:p>
            <a:r>
              <a:rPr lang="en-US" dirty="0"/>
              <a:t>Understanding the position of administration  and searching for the middle ground.</a:t>
            </a:r>
          </a:p>
          <a:p>
            <a:r>
              <a:rPr lang="en-US" dirty="0"/>
              <a:t>Give praise, positive comments, pats on the back in public</a:t>
            </a:r>
          </a:p>
          <a:p>
            <a:pPr marL="0" indent="0">
              <a:buNone/>
            </a:pPr>
            <a:endParaRPr lang="en-US" dirty="0"/>
          </a:p>
        </p:txBody>
      </p:sp>
      <p:pic>
        <p:nvPicPr>
          <p:cNvPr id="5" name="Picture 4">
            <a:extLst>
              <a:ext uri="{FF2B5EF4-FFF2-40B4-BE49-F238E27FC236}">
                <a16:creationId xmlns:a16="http://schemas.microsoft.com/office/drawing/2014/main" id="{4CCC601C-23F0-0949-9B5E-4E8020499FD4}"/>
              </a:ext>
            </a:extLst>
          </p:cNvPr>
          <p:cNvPicPr>
            <a:picLocks noChangeAspect="1"/>
          </p:cNvPicPr>
          <p:nvPr/>
        </p:nvPicPr>
        <p:blipFill>
          <a:blip r:embed="rId2"/>
          <a:stretch>
            <a:fillRect/>
          </a:stretch>
        </p:blipFill>
        <p:spPr>
          <a:xfrm>
            <a:off x="6861882" y="1600201"/>
            <a:ext cx="5033555" cy="3330661"/>
          </a:xfrm>
          <a:prstGeom prst="rect">
            <a:avLst/>
          </a:prstGeom>
        </p:spPr>
      </p:pic>
    </p:spTree>
    <p:extLst>
      <p:ext uri="{BB962C8B-B14F-4D97-AF65-F5344CB8AC3E}">
        <p14:creationId xmlns:p14="http://schemas.microsoft.com/office/powerpoint/2010/main" val="2177081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39BC-6D4B-D74D-9688-CB20DC385809}"/>
              </a:ext>
            </a:extLst>
          </p:cNvPr>
          <p:cNvSpPr>
            <a:spLocks noGrp="1"/>
          </p:cNvSpPr>
          <p:nvPr>
            <p:ph type="title"/>
          </p:nvPr>
        </p:nvSpPr>
        <p:spPr/>
        <p:txBody>
          <a:bodyPr/>
          <a:lstStyle/>
          <a:p>
            <a:pPr algn="ctr"/>
            <a:r>
              <a:rPr lang="en-US" b="1" dirty="0">
                <a:solidFill>
                  <a:schemeClr val="accent5">
                    <a:lumMod val="50000"/>
                  </a:schemeClr>
                </a:solidFill>
              </a:rPr>
              <a:t>From Relationships to Negotiation</a:t>
            </a:r>
          </a:p>
        </p:txBody>
      </p:sp>
      <p:sp>
        <p:nvSpPr>
          <p:cNvPr id="3" name="Content Placeholder 2">
            <a:extLst>
              <a:ext uri="{FF2B5EF4-FFF2-40B4-BE49-F238E27FC236}">
                <a16:creationId xmlns:a16="http://schemas.microsoft.com/office/drawing/2014/main" id="{D4EF0B84-68F1-B74D-8B77-C0A0F7ED3676}"/>
              </a:ext>
            </a:extLst>
          </p:cNvPr>
          <p:cNvSpPr>
            <a:spLocks noGrp="1"/>
          </p:cNvSpPr>
          <p:nvPr>
            <p:ph idx="1"/>
          </p:nvPr>
        </p:nvSpPr>
        <p:spPr/>
        <p:txBody>
          <a:bodyPr/>
          <a:lstStyle/>
          <a:p>
            <a:r>
              <a:rPr lang="en-US" dirty="0"/>
              <a:t>The Art of Negotiating and how to find a win/win scenario.</a:t>
            </a:r>
          </a:p>
        </p:txBody>
      </p:sp>
      <p:pic>
        <p:nvPicPr>
          <p:cNvPr id="5" name="Picture 4">
            <a:extLst>
              <a:ext uri="{FF2B5EF4-FFF2-40B4-BE49-F238E27FC236}">
                <a16:creationId xmlns:a16="http://schemas.microsoft.com/office/drawing/2014/main" id="{039EBB80-3B97-3147-B6E8-2282E4AA8B86}"/>
              </a:ext>
            </a:extLst>
          </p:cNvPr>
          <p:cNvPicPr>
            <a:picLocks noChangeAspect="1"/>
          </p:cNvPicPr>
          <p:nvPr/>
        </p:nvPicPr>
        <p:blipFill>
          <a:blip r:embed="rId2"/>
          <a:stretch>
            <a:fillRect/>
          </a:stretch>
        </p:blipFill>
        <p:spPr>
          <a:xfrm>
            <a:off x="2409371" y="2315753"/>
            <a:ext cx="6926036" cy="4186013"/>
          </a:xfrm>
          <a:prstGeom prst="rect">
            <a:avLst/>
          </a:prstGeom>
        </p:spPr>
      </p:pic>
    </p:spTree>
    <p:extLst>
      <p:ext uri="{BB962C8B-B14F-4D97-AF65-F5344CB8AC3E}">
        <p14:creationId xmlns:p14="http://schemas.microsoft.com/office/powerpoint/2010/main" val="144806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BBAE-9C6E-BF4D-9F4D-EE6BDF2D313F}"/>
              </a:ext>
            </a:extLst>
          </p:cNvPr>
          <p:cNvSpPr>
            <a:spLocks noGrp="1"/>
          </p:cNvSpPr>
          <p:nvPr>
            <p:ph type="title"/>
          </p:nvPr>
        </p:nvSpPr>
        <p:spPr/>
        <p:txBody>
          <a:bodyPr/>
          <a:lstStyle/>
          <a:p>
            <a:pPr algn="ctr"/>
            <a:r>
              <a:rPr lang="en-US" b="1" dirty="0">
                <a:solidFill>
                  <a:schemeClr val="accent5">
                    <a:lumMod val="50000"/>
                  </a:schemeClr>
                </a:solidFill>
              </a:rPr>
              <a:t>The Art of Negotiation</a:t>
            </a:r>
          </a:p>
        </p:txBody>
      </p:sp>
      <p:grpSp>
        <p:nvGrpSpPr>
          <p:cNvPr id="4" name="Group 3">
            <a:extLst>
              <a:ext uri="{FF2B5EF4-FFF2-40B4-BE49-F238E27FC236}">
                <a16:creationId xmlns:a16="http://schemas.microsoft.com/office/drawing/2014/main" id="{6A1C8FE0-8D75-0947-A984-0FB40F82CFE2}"/>
              </a:ext>
            </a:extLst>
          </p:cNvPr>
          <p:cNvGrpSpPr/>
          <p:nvPr/>
        </p:nvGrpSpPr>
        <p:grpSpPr>
          <a:xfrm>
            <a:off x="5030216" y="1602305"/>
            <a:ext cx="6323584" cy="1770507"/>
            <a:chOff x="3785616" y="3178"/>
            <a:chExt cx="6729984" cy="2116303"/>
          </a:xfrm>
        </p:grpSpPr>
        <p:sp>
          <p:nvSpPr>
            <p:cNvPr id="14" name="Round Same Side Corner Rectangle 13">
              <a:extLst>
                <a:ext uri="{FF2B5EF4-FFF2-40B4-BE49-F238E27FC236}">
                  <a16:creationId xmlns:a16="http://schemas.microsoft.com/office/drawing/2014/main" id="{0EDCCB49-0057-7648-A27F-F2A8F3425974}"/>
                </a:ext>
              </a:extLst>
            </p:cNvPr>
            <p:cNvSpPr/>
            <p:nvPr/>
          </p:nvSpPr>
          <p:spPr>
            <a:xfrm rot="5400000">
              <a:off x="6092456" y="-2303662"/>
              <a:ext cx="2116303" cy="6729984"/>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ound Same Side Corner Rectangle 4">
              <a:extLst>
                <a:ext uri="{FF2B5EF4-FFF2-40B4-BE49-F238E27FC236}">
                  <a16:creationId xmlns:a16="http://schemas.microsoft.com/office/drawing/2014/main" id="{4EFAD696-A087-D74A-BCB9-1EFFBD7E3873}"/>
                </a:ext>
              </a:extLst>
            </p:cNvPr>
            <p:cNvSpPr txBox="1"/>
            <p:nvPr/>
          </p:nvSpPr>
          <p:spPr>
            <a:xfrm>
              <a:off x="3785616" y="106487"/>
              <a:ext cx="6626675" cy="19096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Any activity that influences another person</a:t>
              </a:r>
            </a:p>
            <a:p>
              <a:pPr marL="228600" lvl="1" indent="-228600" algn="l" defTabSz="1066800">
                <a:lnSpc>
                  <a:spcPct val="90000"/>
                </a:lnSpc>
                <a:spcBef>
                  <a:spcPct val="0"/>
                </a:spcBef>
                <a:spcAft>
                  <a:spcPct val="15000"/>
                </a:spcAft>
                <a:buChar char="•"/>
              </a:pPr>
              <a:r>
                <a:rPr lang="en-US" sz="2400" b="1" kern="1200" dirty="0"/>
                <a:t>A basic means of getting what you want</a:t>
              </a:r>
            </a:p>
            <a:p>
              <a:pPr marL="228600" lvl="1" indent="-228600" algn="l" defTabSz="1066800">
                <a:lnSpc>
                  <a:spcPct val="90000"/>
                </a:lnSpc>
                <a:spcBef>
                  <a:spcPct val="0"/>
                </a:spcBef>
                <a:spcAft>
                  <a:spcPct val="15000"/>
                </a:spcAft>
                <a:buChar char="•"/>
              </a:pPr>
              <a:r>
                <a:rPr lang="en-US" sz="2400" b="1" kern="1200" dirty="0"/>
                <a:t>A process by which we deal with our differences</a:t>
              </a:r>
            </a:p>
          </p:txBody>
        </p:sp>
      </p:grpSp>
      <p:grpSp>
        <p:nvGrpSpPr>
          <p:cNvPr id="5" name="Group 4">
            <a:extLst>
              <a:ext uri="{FF2B5EF4-FFF2-40B4-BE49-F238E27FC236}">
                <a16:creationId xmlns:a16="http://schemas.microsoft.com/office/drawing/2014/main" id="{6FB3A8D3-FBDA-BC4C-93F9-7D4DC283C3F2}"/>
              </a:ext>
            </a:extLst>
          </p:cNvPr>
          <p:cNvGrpSpPr/>
          <p:nvPr/>
        </p:nvGrpSpPr>
        <p:grpSpPr>
          <a:xfrm>
            <a:off x="1066800" y="1600200"/>
            <a:ext cx="3557016" cy="1775735"/>
            <a:chOff x="0" y="53"/>
            <a:chExt cx="3785616" cy="2122552"/>
          </a:xfrm>
        </p:grpSpPr>
        <p:sp>
          <p:nvSpPr>
            <p:cNvPr id="12" name="Rounded Rectangle 11">
              <a:extLst>
                <a:ext uri="{FF2B5EF4-FFF2-40B4-BE49-F238E27FC236}">
                  <a16:creationId xmlns:a16="http://schemas.microsoft.com/office/drawing/2014/main" id="{99DECF6F-A463-6942-9C41-6F0D6E0D991C}"/>
                </a:ext>
              </a:extLst>
            </p:cNvPr>
            <p:cNvSpPr/>
            <p:nvPr/>
          </p:nvSpPr>
          <p:spPr>
            <a:xfrm>
              <a:off x="0" y="53"/>
              <a:ext cx="3785616" cy="21225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6">
              <a:extLst>
                <a:ext uri="{FF2B5EF4-FFF2-40B4-BE49-F238E27FC236}">
                  <a16:creationId xmlns:a16="http://schemas.microsoft.com/office/drawing/2014/main" id="{D50DBAF8-31D2-B24B-A725-58E9AC586601}"/>
                </a:ext>
              </a:extLst>
            </p:cNvPr>
            <p:cNvSpPr txBox="1"/>
            <p:nvPr/>
          </p:nvSpPr>
          <p:spPr>
            <a:xfrm>
              <a:off x="103614" y="103667"/>
              <a:ext cx="3578388" cy="1915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What is negotiation?</a:t>
              </a:r>
            </a:p>
          </p:txBody>
        </p:sp>
      </p:grpSp>
      <p:grpSp>
        <p:nvGrpSpPr>
          <p:cNvPr id="6" name="Group 5">
            <a:extLst>
              <a:ext uri="{FF2B5EF4-FFF2-40B4-BE49-F238E27FC236}">
                <a16:creationId xmlns:a16="http://schemas.microsoft.com/office/drawing/2014/main" id="{32377266-80D3-FF4F-B319-F2879B5D6B9F}"/>
              </a:ext>
            </a:extLst>
          </p:cNvPr>
          <p:cNvGrpSpPr/>
          <p:nvPr/>
        </p:nvGrpSpPr>
        <p:grpSpPr>
          <a:xfrm>
            <a:off x="5030215" y="3869570"/>
            <a:ext cx="6323584" cy="1674603"/>
            <a:chOff x="3785615" y="2289175"/>
            <a:chExt cx="6729984" cy="2001668"/>
          </a:xfrm>
        </p:grpSpPr>
        <p:sp>
          <p:nvSpPr>
            <p:cNvPr id="10" name="Round Same Side Corner Rectangle 9">
              <a:extLst>
                <a:ext uri="{FF2B5EF4-FFF2-40B4-BE49-F238E27FC236}">
                  <a16:creationId xmlns:a16="http://schemas.microsoft.com/office/drawing/2014/main" id="{1E0B2CFE-3F20-294F-A802-E925EB2BA158}"/>
                </a:ext>
              </a:extLst>
            </p:cNvPr>
            <p:cNvSpPr/>
            <p:nvPr/>
          </p:nvSpPr>
          <p:spPr>
            <a:xfrm rot="5400000">
              <a:off x="6149773" y="-74983"/>
              <a:ext cx="2001668" cy="6729984"/>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Round Same Side Corner Rectangle 8">
              <a:extLst>
                <a:ext uri="{FF2B5EF4-FFF2-40B4-BE49-F238E27FC236}">
                  <a16:creationId xmlns:a16="http://schemas.microsoft.com/office/drawing/2014/main" id="{B7C27C27-14F5-CC43-89FB-5A99BBAB458F}"/>
                </a:ext>
              </a:extLst>
            </p:cNvPr>
            <p:cNvSpPr txBox="1"/>
            <p:nvPr/>
          </p:nvSpPr>
          <p:spPr>
            <a:xfrm>
              <a:off x="3785616" y="2386887"/>
              <a:ext cx="6632271" cy="18062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Avoids</a:t>
              </a:r>
              <a:r>
                <a:rPr lang="en-US" sz="2300" b="1" kern="1200" dirty="0"/>
                <a:t> “zero sum” outcomes </a:t>
              </a:r>
            </a:p>
            <a:p>
              <a:pPr marL="228600" lvl="1" indent="-228600" algn="l" defTabSz="1022350">
                <a:lnSpc>
                  <a:spcPct val="90000"/>
                </a:lnSpc>
                <a:spcBef>
                  <a:spcPct val="0"/>
                </a:spcBef>
                <a:spcAft>
                  <a:spcPct val="15000"/>
                </a:spcAft>
                <a:buChar char="•"/>
              </a:pPr>
              <a:r>
                <a:rPr lang="en-US" sz="2300" b="1" kern="1200" dirty="0"/>
                <a:t>Involves side-by-side problem solving with a resulting “win-win” for the parties </a:t>
              </a:r>
            </a:p>
            <a:p>
              <a:pPr marL="228600" lvl="1" indent="-228600" algn="l" defTabSz="1022350">
                <a:lnSpc>
                  <a:spcPct val="90000"/>
                </a:lnSpc>
                <a:spcBef>
                  <a:spcPct val="0"/>
                </a:spcBef>
                <a:spcAft>
                  <a:spcPct val="15000"/>
                </a:spcAft>
                <a:buChar char="•"/>
              </a:pPr>
              <a:r>
                <a:rPr lang="en-US" sz="2300" b="1" kern="1200" dirty="0"/>
                <a:t>Produces a wise agreement, efficiently and amicably</a:t>
              </a:r>
            </a:p>
          </p:txBody>
        </p:sp>
      </p:grpSp>
      <p:grpSp>
        <p:nvGrpSpPr>
          <p:cNvPr id="7" name="Group 6">
            <a:extLst>
              <a:ext uri="{FF2B5EF4-FFF2-40B4-BE49-F238E27FC236}">
                <a16:creationId xmlns:a16="http://schemas.microsoft.com/office/drawing/2014/main" id="{CB922129-1BF0-D94C-9943-2B506DB9977A}"/>
              </a:ext>
            </a:extLst>
          </p:cNvPr>
          <p:cNvGrpSpPr/>
          <p:nvPr/>
        </p:nvGrpSpPr>
        <p:grpSpPr>
          <a:xfrm>
            <a:off x="1066800" y="3828879"/>
            <a:ext cx="3557016" cy="1775735"/>
            <a:chOff x="0" y="2228732"/>
            <a:chExt cx="3785616" cy="2122552"/>
          </a:xfrm>
        </p:grpSpPr>
        <p:sp>
          <p:nvSpPr>
            <p:cNvPr id="8" name="Rounded Rectangle 7">
              <a:extLst>
                <a:ext uri="{FF2B5EF4-FFF2-40B4-BE49-F238E27FC236}">
                  <a16:creationId xmlns:a16="http://schemas.microsoft.com/office/drawing/2014/main" id="{F807F9DF-7287-C244-A3C5-3AE22B567AFA}"/>
                </a:ext>
              </a:extLst>
            </p:cNvPr>
            <p:cNvSpPr/>
            <p:nvPr/>
          </p:nvSpPr>
          <p:spPr>
            <a:xfrm>
              <a:off x="0" y="2228732"/>
              <a:ext cx="3785616" cy="21225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10">
              <a:extLst>
                <a:ext uri="{FF2B5EF4-FFF2-40B4-BE49-F238E27FC236}">
                  <a16:creationId xmlns:a16="http://schemas.microsoft.com/office/drawing/2014/main" id="{A6C32DA7-82E7-2941-85E9-0FB6CDDC22D0}"/>
                </a:ext>
              </a:extLst>
            </p:cNvPr>
            <p:cNvSpPr txBox="1"/>
            <p:nvPr/>
          </p:nvSpPr>
          <p:spPr>
            <a:xfrm>
              <a:off x="103614" y="2332346"/>
              <a:ext cx="3578388" cy="1915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Ideally, Negotiation:</a:t>
              </a:r>
            </a:p>
          </p:txBody>
        </p:sp>
      </p:grpSp>
    </p:spTree>
    <p:extLst>
      <p:ext uri="{BB962C8B-B14F-4D97-AF65-F5344CB8AC3E}">
        <p14:creationId xmlns:p14="http://schemas.microsoft.com/office/powerpoint/2010/main" val="2399762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1748F-B3CA-8144-B865-9D2F8D514F01}"/>
              </a:ext>
            </a:extLst>
          </p:cNvPr>
          <p:cNvSpPr>
            <a:spLocks noGrp="1"/>
          </p:cNvSpPr>
          <p:nvPr>
            <p:ph type="title"/>
          </p:nvPr>
        </p:nvSpPr>
        <p:spPr/>
        <p:txBody>
          <a:bodyPr/>
          <a:lstStyle/>
          <a:p>
            <a:pPr algn="ctr"/>
            <a:r>
              <a:rPr lang="en-US" b="1" dirty="0">
                <a:solidFill>
                  <a:schemeClr val="accent5">
                    <a:lumMod val="50000"/>
                  </a:schemeClr>
                </a:solidFill>
              </a:rPr>
              <a:t>The Art of Negotiation</a:t>
            </a:r>
          </a:p>
        </p:txBody>
      </p:sp>
      <p:pic>
        <p:nvPicPr>
          <p:cNvPr id="8" name="Content Placeholder 7">
            <a:extLst>
              <a:ext uri="{FF2B5EF4-FFF2-40B4-BE49-F238E27FC236}">
                <a16:creationId xmlns:a16="http://schemas.microsoft.com/office/drawing/2014/main" id="{69890911-D8DA-D24D-A5A8-CF48F92B6AA9}"/>
              </a:ext>
            </a:extLst>
          </p:cNvPr>
          <p:cNvPicPr>
            <a:picLocks noGrp="1" noChangeAspect="1"/>
          </p:cNvPicPr>
          <p:nvPr>
            <p:ph idx="1"/>
          </p:nvPr>
        </p:nvPicPr>
        <p:blipFill>
          <a:blip r:embed="rId3"/>
          <a:stretch>
            <a:fillRect/>
          </a:stretch>
        </p:blipFill>
        <p:spPr>
          <a:xfrm>
            <a:off x="1953928" y="1519823"/>
            <a:ext cx="7308474" cy="4153952"/>
          </a:xfrm>
        </p:spPr>
      </p:pic>
    </p:spTree>
    <p:extLst>
      <p:ext uri="{BB962C8B-B14F-4D97-AF65-F5344CB8AC3E}">
        <p14:creationId xmlns:p14="http://schemas.microsoft.com/office/powerpoint/2010/main" val="3230621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F8C9B-B5EF-5042-A4A5-18C42A515F7F}"/>
              </a:ext>
            </a:extLst>
          </p:cNvPr>
          <p:cNvSpPr>
            <a:spLocks noGrp="1"/>
          </p:cNvSpPr>
          <p:nvPr>
            <p:ph type="title"/>
          </p:nvPr>
        </p:nvSpPr>
        <p:spPr/>
        <p:txBody>
          <a:bodyPr/>
          <a:lstStyle/>
          <a:p>
            <a:pPr algn="ctr"/>
            <a:r>
              <a:rPr lang="en-US" b="1" dirty="0">
                <a:solidFill>
                  <a:schemeClr val="accent5">
                    <a:lumMod val="50000"/>
                  </a:schemeClr>
                </a:solidFill>
              </a:rPr>
              <a:t>The Art of Negotiation</a:t>
            </a:r>
          </a:p>
        </p:txBody>
      </p:sp>
      <p:pic>
        <p:nvPicPr>
          <p:cNvPr id="5" name="Content Placeholder 4">
            <a:extLst>
              <a:ext uri="{FF2B5EF4-FFF2-40B4-BE49-F238E27FC236}">
                <a16:creationId xmlns:a16="http://schemas.microsoft.com/office/drawing/2014/main" id="{76C94A42-638B-2243-B0C9-D705DEF7302C}"/>
              </a:ext>
            </a:extLst>
          </p:cNvPr>
          <p:cNvPicPr>
            <a:picLocks noGrp="1" noChangeAspect="1"/>
          </p:cNvPicPr>
          <p:nvPr>
            <p:ph idx="1"/>
          </p:nvPr>
        </p:nvPicPr>
        <p:blipFill>
          <a:blip r:embed="rId2"/>
          <a:stretch>
            <a:fillRect/>
          </a:stretch>
        </p:blipFill>
        <p:spPr>
          <a:xfrm>
            <a:off x="1772816" y="1875326"/>
            <a:ext cx="9278189" cy="3832295"/>
          </a:xfrm>
        </p:spPr>
      </p:pic>
    </p:spTree>
    <p:extLst>
      <p:ext uri="{BB962C8B-B14F-4D97-AF65-F5344CB8AC3E}">
        <p14:creationId xmlns:p14="http://schemas.microsoft.com/office/powerpoint/2010/main" val="2953696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67F90-8C67-1043-8624-56E397D6213C}"/>
              </a:ext>
            </a:extLst>
          </p:cNvPr>
          <p:cNvSpPr>
            <a:spLocks noGrp="1"/>
          </p:cNvSpPr>
          <p:nvPr>
            <p:ph type="title"/>
          </p:nvPr>
        </p:nvSpPr>
        <p:spPr/>
        <p:txBody>
          <a:bodyPr/>
          <a:lstStyle/>
          <a:p>
            <a:pPr algn="ctr"/>
            <a:r>
              <a:rPr lang="en-US" b="1" dirty="0">
                <a:solidFill>
                  <a:schemeClr val="accent5">
                    <a:lumMod val="50000"/>
                  </a:schemeClr>
                </a:solidFill>
              </a:rPr>
              <a:t>The Art of Negotiation</a:t>
            </a:r>
          </a:p>
        </p:txBody>
      </p:sp>
      <p:graphicFrame>
        <p:nvGraphicFramePr>
          <p:cNvPr id="4" name="Content Placeholder 7">
            <a:extLst>
              <a:ext uri="{FF2B5EF4-FFF2-40B4-BE49-F238E27FC236}">
                <a16:creationId xmlns:a16="http://schemas.microsoft.com/office/drawing/2014/main" id="{D8FDF0CC-ABF5-4F40-99BC-F20A8C379B8A}"/>
              </a:ext>
            </a:extLst>
          </p:cNvPr>
          <p:cNvGraphicFramePr>
            <a:graphicFrameLocks noGrp="1"/>
          </p:cNvGraphicFramePr>
          <p:nvPr>
            <p:ph idx="1"/>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9817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E93A-3507-5E4A-9C87-355CC14D182F}"/>
              </a:ext>
            </a:extLst>
          </p:cNvPr>
          <p:cNvSpPr>
            <a:spLocks noGrp="1"/>
          </p:cNvSpPr>
          <p:nvPr>
            <p:ph type="title"/>
          </p:nvPr>
        </p:nvSpPr>
        <p:spPr/>
        <p:txBody>
          <a:bodyPr/>
          <a:lstStyle/>
          <a:p>
            <a:pPr algn="ctr"/>
            <a:r>
              <a:rPr lang="en-US" b="1" dirty="0">
                <a:solidFill>
                  <a:schemeClr val="accent5">
                    <a:lumMod val="50000"/>
                  </a:schemeClr>
                </a:solidFill>
              </a:rPr>
              <a:t>The Art of Negotiation</a:t>
            </a:r>
          </a:p>
        </p:txBody>
      </p:sp>
      <p:graphicFrame>
        <p:nvGraphicFramePr>
          <p:cNvPr id="4" name="Content Placeholder 3">
            <a:extLst>
              <a:ext uri="{FF2B5EF4-FFF2-40B4-BE49-F238E27FC236}">
                <a16:creationId xmlns:a16="http://schemas.microsoft.com/office/drawing/2014/main" id="{2295D9CF-8832-DB48-AEF0-F9C6BF478118}"/>
              </a:ext>
            </a:extLst>
          </p:cNvPr>
          <p:cNvGraphicFramePr>
            <a:graphicFrameLocks noGrp="1"/>
          </p:cNvGraphicFramePr>
          <p:nvPr>
            <p:ph idx="1"/>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2334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B290-DF82-0743-AA8A-B051D75E5150}"/>
              </a:ext>
            </a:extLst>
          </p:cNvPr>
          <p:cNvSpPr>
            <a:spLocks noGrp="1"/>
          </p:cNvSpPr>
          <p:nvPr>
            <p:ph type="title"/>
          </p:nvPr>
        </p:nvSpPr>
        <p:spPr/>
        <p:txBody>
          <a:bodyPr/>
          <a:lstStyle/>
          <a:p>
            <a:pPr algn="ctr"/>
            <a:r>
              <a:rPr lang="en-US" b="1" dirty="0">
                <a:solidFill>
                  <a:schemeClr val="accent5">
                    <a:lumMod val="50000"/>
                  </a:schemeClr>
                </a:solidFill>
              </a:rPr>
              <a:t>The Art of Negotiation</a:t>
            </a:r>
          </a:p>
        </p:txBody>
      </p:sp>
      <p:graphicFrame>
        <p:nvGraphicFramePr>
          <p:cNvPr id="5" name="Content Placeholder 3">
            <a:extLst>
              <a:ext uri="{FF2B5EF4-FFF2-40B4-BE49-F238E27FC236}">
                <a16:creationId xmlns:a16="http://schemas.microsoft.com/office/drawing/2014/main" id="{CAD0DB06-516A-1A4C-997E-C7D20D8FBE6E}"/>
              </a:ext>
            </a:extLst>
          </p:cNvPr>
          <p:cNvGraphicFramePr>
            <a:graphicFrameLocks noGrp="1"/>
          </p:cNvGraphicFramePr>
          <p:nvPr>
            <p:ph idx="1"/>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6470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CD60D-DE5B-744A-8161-E5A1D6BD7C2E}"/>
              </a:ext>
            </a:extLst>
          </p:cNvPr>
          <p:cNvSpPr>
            <a:spLocks noGrp="1"/>
          </p:cNvSpPr>
          <p:nvPr>
            <p:ph type="title"/>
          </p:nvPr>
        </p:nvSpPr>
        <p:spPr/>
        <p:txBody>
          <a:bodyPr/>
          <a:lstStyle/>
          <a:p>
            <a:pPr algn="ctr"/>
            <a:r>
              <a:rPr lang="en-US" b="1" dirty="0">
                <a:solidFill>
                  <a:schemeClr val="accent6">
                    <a:lumMod val="50000"/>
                  </a:schemeClr>
                </a:solidFill>
                <a:latin typeface="+mn-lt"/>
              </a:rPr>
              <a:t>Questions and Answers</a:t>
            </a:r>
          </a:p>
        </p:txBody>
      </p:sp>
      <p:pic>
        <p:nvPicPr>
          <p:cNvPr id="9" name="Content Placeholder 8">
            <a:extLst>
              <a:ext uri="{FF2B5EF4-FFF2-40B4-BE49-F238E27FC236}">
                <a16:creationId xmlns:a16="http://schemas.microsoft.com/office/drawing/2014/main" id="{C247DC0F-04A7-BE44-9AA8-D5CAE342FFF7}"/>
              </a:ext>
            </a:extLst>
          </p:cNvPr>
          <p:cNvPicPr>
            <a:picLocks noGrp="1" noChangeAspect="1"/>
          </p:cNvPicPr>
          <p:nvPr>
            <p:ph idx="1"/>
          </p:nvPr>
        </p:nvPicPr>
        <p:blipFill>
          <a:blip r:embed="rId2"/>
          <a:stretch>
            <a:fillRect/>
          </a:stretch>
        </p:blipFill>
        <p:spPr>
          <a:xfrm>
            <a:off x="4047065" y="1987347"/>
            <a:ext cx="4097867" cy="3166533"/>
          </a:xfrm>
        </p:spPr>
      </p:pic>
      <p:sp>
        <p:nvSpPr>
          <p:cNvPr id="10" name="TextBox 9">
            <a:extLst>
              <a:ext uri="{FF2B5EF4-FFF2-40B4-BE49-F238E27FC236}">
                <a16:creationId xmlns:a16="http://schemas.microsoft.com/office/drawing/2014/main" id="{23DE1192-F709-8041-9421-365171D0787C}"/>
              </a:ext>
            </a:extLst>
          </p:cNvPr>
          <p:cNvSpPr txBox="1"/>
          <p:nvPr/>
        </p:nvSpPr>
        <p:spPr>
          <a:xfrm>
            <a:off x="4963254" y="5450541"/>
            <a:ext cx="1917641" cy="543675"/>
          </a:xfrm>
          <a:prstGeom prst="rect">
            <a:avLst/>
          </a:prstGeom>
          <a:noFill/>
        </p:spPr>
        <p:txBody>
          <a:bodyPr wrap="none" rtlCol="0">
            <a:spAutoFit/>
          </a:bodyPr>
          <a:lstStyle/>
          <a:p>
            <a:r>
              <a:rPr lang="en-US" sz="2933" b="1" dirty="0">
                <a:solidFill>
                  <a:schemeClr val="accent6">
                    <a:lumMod val="50000"/>
                  </a:schemeClr>
                </a:solidFill>
              </a:rPr>
              <a:t>Thank You!</a:t>
            </a:r>
          </a:p>
        </p:txBody>
      </p:sp>
    </p:spTree>
    <p:extLst>
      <p:ext uri="{BB962C8B-B14F-4D97-AF65-F5344CB8AC3E}">
        <p14:creationId xmlns:p14="http://schemas.microsoft.com/office/powerpoint/2010/main" val="986895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4D8C0-BE2B-7940-83A5-75D1F7365360}"/>
              </a:ext>
            </a:extLst>
          </p:cNvPr>
          <p:cNvSpPr>
            <a:spLocks noGrp="1"/>
          </p:cNvSpPr>
          <p:nvPr>
            <p:ph type="title"/>
          </p:nvPr>
        </p:nvSpPr>
        <p:spPr/>
        <p:txBody>
          <a:bodyPr/>
          <a:lstStyle/>
          <a:p>
            <a:pPr algn="ctr"/>
            <a:r>
              <a:rPr lang="en-US" b="1" dirty="0">
                <a:solidFill>
                  <a:schemeClr val="accent5">
                    <a:lumMod val="50000"/>
                  </a:schemeClr>
                </a:solidFill>
              </a:rPr>
              <a:t>Speaking the Language of Hospital Administrators</a:t>
            </a:r>
          </a:p>
        </p:txBody>
      </p:sp>
      <p:sp>
        <p:nvSpPr>
          <p:cNvPr id="3" name="Content Placeholder 2">
            <a:extLst>
              <a:ext uri="{FF2B5EF4-FFF2-40B4-BE49-F238E27FC236}">
                <a16:creationId xmlns:a16="http://schemas.microsoft.com/office/drawing/2014/main" id="{86698B6B-08DC-DD4B-B0A9-B2C2F91FA6B8}"/>
              </a:ext>
            </a:extLst>
          </p:cNvPr>
          <p:cNvSpPr>
            <a:spLocks noGrp="1"/>
          </p:cNvSpPr>
          <p:nvPr>
            <p:ph idx="1"/>
          </p:nvPr>
        </p:nvSpPr>
        <p:spPr>
          <a:xfrm>
            <a:off x="838200" y="1825625"/>
            <a:ext cx="4841240" cy="4351338"/>
          </a:xfrm>
        </p:spPr>
        <p:txBody>
          <a:bodyPr/>
          <a:lstStyle/>
          <a:p>
            <a:r>
              <a:rPr lang="en-US" b="1" dirty="0"/>
              <a:t>Financial Terminology</a:t>
            </a:r>
          </a:p>
          <a:p>
            <a:r>
              <a:rPr lang="en-US" b="1" dirty="0"/>
              <a:t>Billing Terminology</a:t>
            </a:r>
          </a:p>
          <a:p>
            <a:r>
              <a:rPr lang="en-US" b="1" dirty="0"/>
              <a:t>Contract Terms</a:t>
            </a:r>
          </a:p>
          <a:p>
            <a:r>
              <a:rPr lang="en-US" b="1" dirty="0"/>
              <a:t>Key Performance Metrics</a:t>
            </a:r>
          </a:p>
          <a:p>
            <a:pPr marL="0" indent="0">
              <a:buNone/>
            </a:pPr>
            <a:r>
              <a:rPr lang="en-US" b="1" dirty="0"/>
              <a:t> (Benchmarking)</a:t>
            </a:r>
          </a:p>
          <a:p>
            <a:r>
              <a:rPr lang="en-US" b="1" dirty="0"/>
              <a:t>Quality Data Reporting and Efficiency Modeling</a:t>
            </a:r>
          </a:p>
          <a:p>
            <a:endParaRPr lang="en-US" dirty="0"/>
          </a:p>
        </p:txBody>
      </p:sp>
      <p:pic>
        <p:nvPicPr>
          <p:cNvPr id="4" name="Picture 3">
            <a:extLst>
              <a:ext uri="{FF2B5EF4-FFF2-40B4-BE49-F238E27FC236}">
                <a16:creationId xmlns:a16="http://schemas.microsoft.com/office/drawing/2014/main" id="{8E916ED2-28CA-2945-8137-9C0BAB9C8D85}"/>
              </a:ext>
            </a:extLst>
          </p:cNvPr>
          <p:cNvPicPr>
            <a:picLocks noChangeAspect="1"/>
          </p:cNvPicPr>
          <p:nvPr/>
        </p:nvPicPr>
        <p:blipFill>
          <a:blip r:embed="rId2"/>
          <a:stretch>
            <a:fillRect/>
          </a:stretch>
        </p:blipFill>
        <p:spPr>
          <a:xfrm>
            <a:off x="5679440" y="1690688"/>
            <a:ext cx="5862657" cy="3875315"/>
          </a:xfrm>
          <a:prstGeom prst="rect">
            <a:avLst/>
          </a:prstGeom>
        </p:spPr>
      </p:pic>
    </p:spTree>
    <p:extLst>
      <p:ext uri="{BB962C8B-B14F-4D97-AF65-F5344CB8AC3E}">
        <p14:creationId xmlns:p14="http://schemas.microsoft.com/office/powerpoint/2010/main" val="2680368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30BA-2457-E94E-9F8F-91127AEFD19E}"/>
              </a:ext>
            </a:extLst>
          </p:cNvPr>
          <p:cNvSpPr>
            <a:spLocks noGrp="1"/>
          </p:cNvSpPr>
          <p:nvPr>
            <p:ph type="title"/>
          </p:nvPr>
        </p:nvSpPr>
        <p:spPr/>
        <p:txBody>
          <a:bodyPr/>
          <a:lstStyle/>
          <a:p>
            <a:pPr algn="ctr"/>
            <a:r>
              <a:rPr lang="en-US" b="1" dirty="0">
                <a:solidFill>
                  <a:schemeClr val="accent5">
                    <a:lumMod val="50000"/>
                  </a:schemeClr>
                </a:solidFill>
              </a:rPr>
              <a:t>Speaking the Language of Hospital Administrators</a:t>
            </a:r>
          </a:p>
        </p:txBody>
      </p:sp>
      <p:sp>
        <p:nvSpPr>
          <p:cNvPr id="3" name="Content Placeholder 2">
            <a:extLst>
              <a:ext uri="{FF2B5EF4-FFF2-40B4-BE49-F238E27FC236}">
                <a16:creationId xmlns:a16="http://schemas.microsoft.com/office/drawing/2014/main" id="{4B424AB3-B976-C44D-B8CB-098B94EA2542}"/>
              </a:ext>
            </a:extLst>
          </p:cNvPr>
          <p:cNvSpPr>
            <a:spLocks noGrp="1"/>
          </p:cNvSpPr>
          <p:nvPr>
            <p:ph idx="1"/>
          </p:nvPr>
        </p:nvSpPr>
        <p:spPr>
          <a:xfrm>
            <a:off x="838200" y="1825625"/>
            <a:ext cx="5511800" cy="4351338"/>
          </a:xfrm>
        </p:spPr>
        <p:txBody>
          <a:bodyPr>
            <a:normAutofit fontScale="92500" lnSpcReduction="10000"/>
          </a:bodyPr>
          <a:lstStyle/>
          <a:p>
            <a:pPr marL="0" indent="0">
              <a:buNone/>
            </a:pPr>
            <a:r>
              <a:rPr lang="en-US" b="1" dirty="0">
                <a:solidFill>
                  <a:schemeClr val="accent5">
                    <a:lumMod val="50000"/>
                  </a:schemeClr>
                </a:solidFill>
              </a:rPr>
              <a:t>Financial Terminology in Anesthesia Business:</a:t>
            </a:r>
          </a:p>
          <a:p>
            <a:r>
              <a:rPr lang="en-US" dirty="0">
                <a:solidFill>
                  <a:schemeClr val="accent5">
                    <a:lumMod val="50000"/>
                  </a:schemeClr>
                </a:solidFill>
              </a:rPr>
              <a:t>Revenue </a:t>
            </a:r>
          </a:p>
          <a:p>
            <a:pPr lvl="1"/>
            <a:r>
              <a:rPr lang="en-US" dirty="0"/>
              <a:t>Gross Charges vs Collections</a:t>
            </a:r>
          </a:p>
          <a:p>
            <a:r>
              <a:rPr lang="en-US" dirty="0">
                <a:solidFill>
                  <a:schemeClr val="accent5">
                    <a:lumMod val="50000"/>
                  </a:schemeClr>
                </a:solidFill>
              </a:rPr>
              <a:t>Expenses</a:t>
            </a:r>
          </a:p>
          <a:p>
            <a:pPr lvl="1"/>
            <a:r>
              <a:rPr lang="en-US" dirty="0"/>
              <a:t>Cost of Goods Sold (Provider Salaries, typically 80+% of anesthesia expenses)</a:t>
            </a:r>
          </a:p>
          <a:p>
            <a:pPr lvl="1"/>
            <a:r>
              <a:rPr lang="en-US" dirty="0"/>
              <a:t>Billing Expenses</a:t>
            </a:r>
          </a:p>
          <a:p>
            <a:pPr lvl="1"/>
            <a:r>
              <a:rPr lang="en-US" dirty="0"/>
              <a:t>Overhead</a:t>
            </a:r>
          </a:p>
          <a:p>
            <a:pPr lvl="1"/>
            <a:r>
              <a:rPr lang="en-US" dirty="0"/>
              <a:t>Malpractice</a:t>
            </a:r>
          </a:p>
          <a:p>
            <a:pPr marL="514350" indent="-457200"/>
            <a:r>
              <a:rPr lang="en-US" dirty="0">
                <a:solidFill>
                  <a:schemeClr val="accent5">
                    <a:lumMod val="50000"/>
                  </a:schemeClr>
                </a:solidFill>
              </a:rPr>
              <a:t>Net Profit (Margin)</a:t>
            </a:r>
          </a:p>
          <a:p>
            <a:endParaRPr lang="en-US" dirty="0"/>
          </a:p>
        </p:txBody>
      </p:sp>
      <p:pic>
        <p:nvPicPr>
          <p:cNvPr id="4" name="Picture 3">
            <a:extLst>
              <a:ext uri="{FF2B5EF4-FFF2-40B4-BE49-F238E27FC236}">
                <a16:creationId xmlns:a16="http://schemas.microsoft.com/office/drawing/2014/main" id="{C27550F7-E5AC-3E47-83AD-9B3EEF5BD2A5}"/>
              </a:ext>
            </a:extLst>
          </p:cNvPr>
          <p:cNvPicPr>
            <a:picLocks noChangeAspect="1"/>
          </p:cNvPicPr>
          <p:nvPr/>
        </p:nvPicPr>
        <p:blipFill>
          <a:blip r:embed="rId2"/>
          <a:stretch>
            <a:fillRect/>
          </a:stretch>
        </p:blipFill>
        <p:spPr>
          <a:xfrm>
            <a:off x="6350000" y="1894116"/>
            <a:ext cx="5563506" cy="3789992"/>
          </a:xfrm>
          <a:prstGeom prst="rect">
            <a:avLst/>
          </a:prstGeom>
        </p:spPr>
      </p:pic>
    </p:spTree>
    <p:extLst>
      <p:ext uri="{BB962C8B-B14F-4D97-AF65-F5344CB8AC3E}">
        <p14:creationId xmlns:p14="http://schemas.microsoft.com/office/powerpoint/2010/main" val="2141405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5">
                    <a:lumMod val="50000"/>
                  </a:schemeClr>
                </a:solidFill>
                <a:latin typeface="+mn-lt"/>
              </a:rPr>
              <a:t>Pro Forma</a:t>
            </a:r>
          </a:p>
        </p:txBody>
      </p:sp>
      <p:sp>
        <p:nvSpPr>
          <p:cNvPr id="3" name="Content Placeholder 2"/>
          <p:cNvSpPr>
            <a:spLocks noGrp="1"/>
          </p:cNvSpPr>
          <p:nvPr>
            <p:ph idx="1"/>
          </p:nvPr>
        </p:nvSpPr>
        <p:spPr>
          <a:xfrm>
            <a:off x="838200" y="1320800"/>
            <a:ext cx="10612120" cy="5248965"/>
          </a:xfrm>
        </p:spPr>
        <p:txBody>
          <a:bodyPr>
            <a:normAutofit/>
          </a:bodyPr>
          <a:lstStyle/>
          <a:p>
            <a:pPr marL="0" indent="0">
              <a:buNone/>
            </a:pPr>
            <a:r>
              <a:rPr lang="en-US" sz="2400" dirty="0"/>
              <a:t>Pro forma, a Latin term, literally means “for the sake of form” or “as a matter of form.” In the world of business, pro forma refers to a method by which future financial results are predicted based on future assumptions. This method of calculation places emphasis on present or projected figures. </a:t>
            </a:r>
          </a:p>
          <a:p>
            <a:pPr marL="0" indent="0">
              <a:buNone/>
            </a:pPr>
            <a:r>
              <a:rPr lang="en-US" sz="2400" dirty="0"/>
              <a:t>In its most basic form, all expected expenses and cost are added up and all forms of expected revenues are totaled, and the difference is either your expected profit or loss.</a:t>
            </a:r>
          </a:p>
        </p:txBody>
      </p:sp>
      <p:pic>
        <p:nvPicPr>
          <p:cNvPr id="5" name="Picture 4">
            <a:extLst>
              <a:ext uri="{FF2B5EF4-FFF2-40B4-BE49-F238E27FC236}">
                <a16:creationId xmlns:a16="http://schemas.microsoft.com/office/drawing/2014/main" id="{095CC2D0-2A65-5B4E-9571-56CD74F8F09D}"/>
              </a:ext>
            </a:extLst>
          </p:cNvPr>
          <p:cNvPicPr>
            <a:picLocks noChangeAspect="1"/>
          </p:cNvPicPr>
          <p:nvPr/>
        </p:nvPicPr>
        <p:blipFill>
          <a:blip r:embed="rId3"/>
          <a:stretch>
            <a:fillRect/>
          </a:stretch>
        </p:blipFill>
        <p:spPr>
          <a:xfrm>
            <a:off x="2627873" y="3505200"/>
            <a:ext cx="6707654" cy="3139440"/>
          </a:xfrm>
          <a:prstGeom prst="rect">
            <a:avLst/>
          </a:prstGeom>
        </p:spPr>
      </p:pic>
    </p:spTree>
    <p:extLst>
      <p:ext uri="{BB962C8B-B14F-4D97-AF65-F5344CB8AC3E}">
        <p14:creationId xmlns:p14="http://schemas.microsoft.com/office/powerpoint/2010/main" val="1805282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970513"/>
          </a:xfrm>
        </p:spPr>
        <p:txBody>
          <a:bodyPr/>
          <a:lstStyle/>
          <a:p>
            <a:pPr algn="ctr"/>
            <a:r>
              <a:rPr lang="en-US" b="1" dirty="0">
                <a:solidFill>
                  <a:schemeClr val="accent5">
                    <a:lumMod val="50000"/>
                  </a:schemeClr>
                </a:solidFill>
                <a:latin typeface="+mn-lt"/>
              </a:rPr>
              <a:t>Financial Statements</a:t>
            </a:r>
          </a:p>
        </p:txBody>
      </p:sp>
      <p:sp>
        <p:nvSpPr>
          <p:cNvPr id="3" name="Content Placeholder 2"/>
          <p:cNvSpPr>
            <a:spLocks noGrp="1"/>
          </p:cNvSpPr>
          <p:nvPr>
            <p:ph idx="1"/>
          </p:nvPr>
        </p:nvSpPr>
        <p:spPr>
          <a:xfrm>
            <a:off x="735458" y="1442720"/>
            <a:ext cx="10044302" cy="4836372"/>
          </a:xfrm>
        </p:spPr>
        <p:txBody>
          <a:bodyPr>
            <a:normAutofit fontScale="77500" lnSpcReduction="20000"/>
          </a:bodyPr>
          <a:lstStyle/>
          <a:p>
            <a:pPr marL="0" indent="0">
              <a:buNone/>
            </a:pPr>
            <a:r>
              <a:rPr lang="en-US" b="1" dirty="0"/>
              <a:t>There are four main types of financial statements:</a:t>
            </a:r>
          </a:p>
          <a:p>
            <a:pPr marL="457200" indent="-457200">
              <a:lnSpc>
                <a:spcPct val="80000"/>
              </a:lnSpc>
              <a:buAutoNum type="arabicPeriod"/>
            </a:pPr>
            <a:r>
              <a:rPr lang="en-US" b="1" dirty="0"/>
              <a:t>Statement of Financial Position</a:t>
            </a:r>
            <a:r>
              <a:rPr lang="en-US" dirty="0"/>
              <a:t> (AKA Balance Sheet)</a:t>
            </a:r>
          </a:p>
          <a:p>
            <a:pPr>
              <a:lnSpc>
                <a:spcPct val="80000"/>
              </a:lnSpc>
            </a:pPr>
            <a:r>
              <a:rPr lang="en-US" dirty="0"/>
              <a:t>A static snapshot of Assets, Liabilities and Equity</a:t>
            </a:r>
          </a:p>
          <a:p>
            <a:pPr marL="0" indent="0">
              <a:lnSpc>
                <a:spcPct val="80000"/>
              </a:lnSpc>
              <a:buNone/>
            </a:pPr>
            <a:endParaRPr lang="en-US" dirty="0"/>
          </a:p>
          <a:p>
            <a:pPr marL="0" indent="0">
              <a:lnSpc>
                <a:spcPct val="80000"/>
              </a:lnSpc>
              <a:buNone/>
            </a:pPr>
            <a:r>
              <a:rPr lang="en-US" b="1" dirty="0"/>
              <a:t>2. Income Statement </a:t>
            </a:r>
            <a:r>
              <a:rPr lang="en-US" dirty="0"/>
              <a:t>(AKA Profit and Loss Statement)</a:t>
            </a:r>
          </a:p>
          <a:p>
            <a:pPr>
              <a:lnSpc>
                <a:spcPct val="90000"/>
              </a:lnSpc>
              <a:buFont typeface="Arial"/>
              <a:buChar char="•"/>
            </a:pPr>
            <a:r>
              <a:rPr lang="en-US" dirty="0"/>
              <a:t>A look back at a period of time showing the income, expenses and profit or loss for that period of time.</a:t>
            </a:r>
          </a:p>
          <a:p>
            <a:pPr marL="0" indent="0">
              <a:lnSpc>
                <a:spcPct val="90000"/>
              </a:lnSpc>
              <a:buNone/>
            </a:pPr>
            <a:endParaRPr lang="en-US" dirty="0"/>
          </a:p>
          <a:p>
            <a:pPr marL="457200" indent="-457200">
              <a:lnSpc>
                <a:spcPct val="80000"/>
              </a:lnSpc>
              <a:buAutoNum type="arabicPeriod" startAt="3"/>
            </a:pPr>
            <a:r>
              <a:rPr lang="en-US" b="1" dirty="0"/>
              <a:t>Cash Flow Statement</a:t>
            </a:r>
          </a:p>
          <a:p>
            <a:pPr>
              <a:buFont typeface="Arial"/>
              <a:buChar char="•"/>
            </a:pPr>
            <a:r>
              <a:rPr lang="en-US" dirty="0"/>
              <a:t>Presents the movement of cash and balances over a period by segments (operations, investing, financing)</a:t>
            </a:r>
          </a:p>
          <a:p>
            <a:pPr marL="0" indent="0">
              <a:buNone/>
            </a:pPr>
            <a:endParaRPr lang="en-US" dirty="0"/>
          </a:p>
          <a:p>
            <a:pPr marL="0" indent="0">
              <a:lnSpc>
                <a:spcPct val="80000"/>
              </a:lnSpc>
              <a:buNone/>
            </a:pPr>
            <a:r>
              <a:rPr lang="en-US" b="1" dirty="0"/>
              <a:t>4.  Statement of Changes in Equity </a:t>
            </a:r>
            <a:r>
              <a:rPr lang="en-US" dirty="0"/>
              <a:t>(AKA Retained Earning Report)</a:t>
            </a:r>
          </a:p>
          <a:p>
            <a:pPr>
              <a:buFont typeface="Arial"/>
              <a:buChar char="•"/>
            </a:pPr>
            <a:r>
              <a:rPr lang="en-US" dirty="0"/>
              <a:t>Derived from the P&amp;L and shows changes in equity over a defined period.</a:t>
            </a:r>
          </a:p>
        </p:txBody>
      </p:sp>
    </p:spTree>
    <p:extLst>
      <p:ext uri="{BB962C8B-B14F-4D97-AF65-F5344CB8AC3E}">
        <p14:creationId xmlns:p14="http://schemas.microsoft.com/office/powerpoint/2010/main" val="1653504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716B3-028B-5C4B-BA7C-18CF93F5DFB8}"/>
              </a:ext>
            </a:extLst>
          </p:cNvPr>
          <p:cNvSpPr>
            <a:spLocks noGrp="1"/>
          </p:cNvSpPr>
          <p:nvPr>
            <p:ph type="title"/>
          </p:nvPr>
        </p:nvSpPr>
        <p:spPr/>
        <p:txBody>
          <a:bodyPr>
            <a:normAutofit/>
          </a:bodyPr>
          <a:lstStyle/>
          <a:p>
            <a:pPr algn="ctr"/>
            <a:r>
              <a:rPr lang="en-US" b="1" dirty="0">
                <a:solidFill>
                  <a:srgbClr val="002060"/>
                </a:solidFill>
              </a:rPr>
              <a:t>Speaking the Language of Hospital Administrators</a:t>
            </a:r>
          </a:p>
        </p:txBody>
      </p:sp>
      <p:sp>
        <p:nvSpPr>
          <p:cNvPr id="3" name="Content Placeholder 2">
            <a:extLst>
              <a:ext uri="{FF2B5EF4-FFF2-40B4-BE49-F238E27FC236}">
                <a16:creationId xmlns:a16="http://schemas.microsoft.com/office/drawing/2014/main" id="{90C11E49-2852-504E-B884-B53CEBF6F3BF}"/>
              </a:ext>
            </a:extLst>
          </p:cNvPr>
          <p:cNvSpPr>
            <a:spLocks noGrp="1"/>
          </p:cNvSpPr>
          <p:nvPr>
            <p:ph idx="1"/>
          </p:nvPr>
        </p:nvSpPr>
        <p:spPr>
          <a:xfrm>
            <a:off x="609600" y="1600202"/>
            <a:ext cx="4572000" cy="4354284"/>
          </a:xfrm>
        </p:spPr>
        <p:txBody>
          <a:bodyPr>
            <a:normAutofit fontScale="92500" lnSpcReduction="10000"/>
          </a:bodyPr>
          <a:lstStyle/>
          <a:p>
            <a:pPr marL="0" indent="0">
              <a:buNone/>
            </a:pPr>
            <a:r>
              <a:rPr lang="en-US" b="1" dirty="0"/>
              <a:t>Billing Terminology:</a:t>
            </a:r>
          </a:p>
          <a:p>
            <a:pPr>
              <a:buFont typeface="Arial" panose="020B0604020202020204" pitchFamily="34" charset="0"/>
              <a:buChar char="•"/>
            </a:pPr>
            <a:r>
              <a:rPr lang="en-US" dirty="0"/>
              <a:t>Billed Charges vs Collections</a:t>
            </a:r>
          </a:p>
          <a:p>
            <a:pPr lvl="1">
              <a:buFont typeface="Arial" panose="020B0604020202020204" pitchFamily="34" charset="0"/>
              <a:buChar char="•"/>
            </a:pPr>
            <a:r>
              <a:rPr lang="en-US" dirty="0"/>
              <a:t>Percent Collected</a:t>
            </a:r>
          </a:p>
          <a:p>
            <a:pPr lvl="1">
              <a:buFont typeface="Arial" panose="020B0604020202020204" pitchFamily="34" charset="0"/>
              <a:buChar char="•"/>
            </a:pPr>
            <a:r>
              <a:rPr lang="en-US" dirty="0"/>
              <a:t>Conversion Factors vs Allowable</a:t>
            </a:r>
          </a:p>
          <a:p>
            <a:pPr>
              <a:buFont typeface="Arial" panose="020B0604020202020204" pitchFamily="34" charset="0"/>
              <a:buChar char="•"/>
            </a:pPr>
            <a:r>
              <a:rPr lang="en-US" dirty="0"/>
              <a:t>EOBs</a:t>
            </a:r>
          </a:p>
          <a:p>
            <a:pPr>
              <a:buFont typeface="Arial" panose="020B0604020202020204" pitchFamily="34" charset="0"/>
              <a:buChar char="•"/>
            </a:pPr>
            <a:r>
              <a:rPr lang="en-US" dirty="0"/>
              <a:t>AR Reporting</a:t>
            </a:r>
          </a:p>
          <a:p>
            <a:pPr lvl="1">
              <a:buFont typeface="Arial" panose="020B0604020202020204" pitchFamily="34" charset="0"/>
              <a:buChar char="•"/>
            </a:pPr>
            <a:r>
              <a:rPr lang="en-US" dirty="0"/>
              <a:t>Average Days in AR</a:t>
            </a:r>
          </a:p>
          <a:p>
            <a:pPr>
              <a:buFont typeface="Arial" panose="020B0604020202020204" pitchFamily="34" charset="0"/>
              <a:buChar char="•"/>
            </a:pPr>
            <a:r>
              <a:rPr lang="en-US" dirty="0"/>
              <a:t>Denial Reports</a:t>
            </a:r>
          </a:p>
          <a:p>
            <a:pPr>
              <a:buFont typeface="Arial" panose="020B0604020202020204" pitchFamily="34" charset="0"/>
              <a:buChar char="•"/>
            </a:pPr>
            <a:r>
              <a:rPr lang="en-US" dirty="0"/>
              <a:t>Payment Variance Reports</a:t>
            </a:r>
          </a:p>
          <a:p>
            <a:pPr>
              <a:buFont typeface="Arial" panose="020B0604020202020204" pitchFamily="34" charset="0"/>
              <a:buChar char="•"/>
            </a:pPr>
            <a:r>
              <a:rPr lang="en-US" dirty="0"/>
              <a:t>Clean Claims Rate</a:t>
            </a:r>
          </a:p>
        </p:txBody>
      </p:sp>
      <p:pic>
        <p:nvPicPr>
          <p:cNvPr id="5" name="Picture 4">
            <a:extLst>
              <a:ext uri="{FF2B5EF4-FFF2-40B4-BE49-F238E27FC236}">
                <a16:creationId xmlns:a16="http://schemas.microsoft.com/office/drawing/2014/main" id="{5CE82B53-8F76-0C48-B338-0A573BBBE13C}"/>
              </a:ext>
            </a:extLst>
          </p:cNvPr>
          <p:cNvPicPr>
            <a:picLocks noChangeAspect="1"/>
          </p:cNvPicPr>
          <p:nvPr/>
        </p:nvPicPr>
        <p:blipFill>
          <a:blip r:embed="rId2"/>
          <a:stretch>
            <a:fillRect/>
          </a:stretch>
        </p:blipFill>
        <p:spPr>
          <a:xfrm>
            <a:off x="4996516" y="1554163"/>
            <a:ext cx="6967686" cy="4536848"/>
          </a:xfrm>
          <a:prstGeom prst="rect">
            <a:avLst/>
          </a:prstGeom>
        </p:spPr>
      </p:pic>
    </p:spTree>
    <p:extLst>
      <p:ext uri="{BB962C8B-B14F-4D97-AF65-F5344CB8AC3E}">
        <p14:creationId xmlns:p14="http://schemas.microsoft.com/office/powerpoint/2010/main" val="4191169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13B15-9A5B-6945-B6ED-A345C94CCAE1}"/>
              </a:ext>
            </a:extLst>
          </p:cNvPr>
          <p:cNvSpPr>
            <a:spLocks noGrp="1"/>
          </p:cNvSpPr>
          <p:nvPr>
            <p:ph type="title"/>
          </p:nvPr>
        </p:nvSpPr>
        <p:spPr/>
        <p:txBody>
          <a:bodyPr/>
          <a:lstStyle/>
          <a:p>
            <a:pPr algn="ctr"/>
            <a:r>
              <a:rPr lang="en-US" b="1" dirty="0">
                <a:solidFill>
                  <a:schemeClr val="accent5">
                    <a:lumMod val="50000"/>
                  </a:schemeClr>
                </a:solidFill>
              </a:rPr>
              <a:t>Billing Reports</a:t>
            </a:r>
            <a:endParaRPr lang="en-US" dirty="0">
              <a:solidFill>
                <a:schemeClr val="accent5">
                  <a:lumMod val="50000"/>
                </a:schemeClr>
              </a:solidFill>
            </a:endParaRPr>
          </a:p>
        </p:txBody>
      </p:sp>
      <p:pic>
        <p:nvPicPr>
          <p:cNvPr id="9" name="Content Placeholder 8">
            <a:extLst>
              <a:ext uri="{FF2B5EF4-FFF2-40B4-BE49-F238E27FC236}">
                <a16:creationId xmlns:a16="http://schemas.microsoft.com/office/drawing/2014/main" id="{DA392996-F678-EB41-9B5A-97E2F7BFD829}"/>
              </a:ext>
            </a:extLst>
          </p:cNvPr>
          <p:cNvPicPr>
            <a:picLocks noGrp="1" noChangeAspect="1"/>
          </p:cNvPicPr>
          <p:nvPr>
            <p:ph idx="1"/>
          </p:nvPr>
        </p:nvPicPr>
        <p:blipFill>
          <a:blip r:embed="rId2"/>
          <a:stretch>
            <a:fillRect/>
          </a:stretch>
        </p:blipFill>
        <p:spPr>
          <a:xfrm>
            <a:off x="188748" y="1544596"/>
            <a:ext cx="11797306" cy="4139512"/>
          </a:xfrm>
        </p:spPr>
      </p:pic>
    </p:spTree>
    <p:extLst>
      <p:ext uri="{BB962C8B-B14F-4D97-AF65-F5344CB8AC3E}">
        <p14:creationId xmlns:p14="http://schemas.microsoft.com/office/powerpoint/2010/main" val="494664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A264-29F4-6746-8881-B206223CC1CD}"/>
              </a:ext>
            </a:extLst>
          </p:cNvPr>
          <p:cNvSpPr>
            <a:spLocks noGrp="1"/>
          </p:cNvSpPr>
          <p:nvPr>
            <p:ph type="title"/>
          </p:nvPr>
        </p:nvSpPr>
        <p:spPr/>
        <p:txBody>
          <a:bodyPr/>
          <a:lstStyle/>
          <a:p>
            <a:pPr algn="ctr"/>
            <a:r>
              <a:rPr lang="en-US" b="1" dirty="0">
                <a:solidFill>
                  <a:schemeClr val="accent5">
                    <a:lumMod val="50000"/>
                  </a:schemeClr>
                </a:solidFill>
              </a:rPr>
              <a:t>Billing Reports</a:t>
            </a:r>
            <a:endParaRPr lang="en-US" dirty="0">
              <a:solidFill>
                <a:schemeClr val="accent5">
                  <a:lumMod val="50000"/>
                </a:schemeClr>
              </a:solidFill>
            </a:endParaRPr>
          </a:p>
        </p:txBody>
      </p:sp>
      <p:pic>
        <p:nvPicPr>
          <p:cNvPr id="5" name="Content Placeholder 4">
            <a:extLst>
              <a:ext uri="{FF2B5EF4-FFF2-40B4-BE49-F238E27FC236}">
                <a16:creationId xmlns:a16="http://schemas.microsoft.com/office/drawing/2014/main" id="{4B967F22-E000-B949-80E3-1437BE057033}"/>
              </a:ext>
            </a:extLst>
          </p:cNvPr>
          <p:cNvPicPr>
            <a:picLocks noGrp="1" noChangeAspect="1"/>
          </p:cNvPicPr>
          <p:nvPr>
            <p:ph idx="1"/>
          </p:nvPr>
        </p:nvPicPr>
        <p:blipFill>
          <a:blip r:embed="rId2"/>
          <a:stretch>
            <a:fillRect/>
          </a:stretch>
        </p:blipFill>
        <p:spPr>
          <a:xfrm>
            <a:off x="838200" y="1371602"/>
            <a:ext cx="8610600" cy="5067622"/>
          </a:xfrm>
        </p:spPr>
      </p:pic>
    </p:spTree>
    <p:extLst>
      <p:ext uri="{BB962C8B-B14F-4D97-AF65-F5344CB8AC3E}">
        <p14:creationId xmlns:p14="http://schemas.microsoft.com/office/powerpoint/2010/main" val="26190042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20072</TotalTime>
  <Words>1273</Words>
  <Application>Microsoft Macintosh PowerPoint</Application>
  <PresentationFormat>Widescreen</PresentationFormat>
  <Paragraphs>163</Paragraphs>
  <Slides>28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Speaking the Language of Hospital Administrators</vt:lpstr>
      <vt:lpstr>Objectives</vt:lpstr>
      <vt:lpstr>Speaking the Language of Hospital Administrators</vt:lpstr>
      <vt:lpstr>Speaking the Language of Hospital Administrators</vt:lpstr>
      <vt:lpstr>Pro Forma</vt:lpstr>
      <vt:lpstr>Financial Statements</vt:lpstr>
      <vt:lpstr>Speaking the Language of Hospital Administrators</vt:lpstr>
      <vt:lpstr>Billing Reports</vt:lpstr>
      <vt:lpstr>Billing Reports</vt:lpstr>
      <vt:lpstr>Billing Reports</vt:lpstr>
      <vt:lpstr>Speaking the Language of Hospital Administrators</vt:lpstr>
      <vt:lpstr>Speaking the Language of Hospital Administrators</vt:lpstr>
      <vt:lpstr>Speaking the Language of Hospital Administrators Types of Contracts</vt:lpstr>
      <vt:lpstr>Types of Contracts Straight Fee for Service</vt:lpstr>
      <vt:lpstr>Types of Contracts Fee for Service w Subsidy</vt:lpstr>
      <vt:lpstr>Types of Contracts Fee for Service w Subsidy</vt:lpstr>
      <vt:lpstr>Types Of Contracts Management Contract </vt:lpstr>
      <vt:lpstr>From Language to Relationship Building</vt:lpstr>
      <vt:lpstr>Building Relationships That Last</vt:lpstr>
      <vt:lpstr>Key Components of the Relationship </vt:lpstr>
      <vt:lpstr>From Relationships to Negotiation</vt:lpstr>
      <vt:lpstr>The Art of Negotiation</vt:lpstr>
      <vt:lpstr>The Art of Negotiation</vt:lpstr>
      <vt:lpstr>The Art of Negotiation</vt:lpstr>
      <vt:lpstr>The Art of Negotiation</vt:lpstr>
      <vt:lpstr>The Art of Negotiation</vt:lpstr>
      <vt:lpstr>The Art of Negotiation</vt:lpstr>
      <vt:lpstr>Questions and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Speaking the Language of Hospital Administrators</dc:title>
  <dc:creator>Tracy Young</dc:creator>
  <cp:lastModifiedBy>Tracy Young</cp:lastModifiedBy>
  <cp:revision>11</cp:revision>
  <dcterms:created xsi:type="dcterms:W3CDTF">2019-04-09T11:39:27Z</dcterms:created>
  <dcterms:modified xsi:type="dcterms:W3CDTF">2022-08-19T17:45:47Z</dcterms:modified>
</cp:coreProperties>
</file>