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9" r:id="rId1"/>
    <p:sldMasterId id="2147483751" r:id="rId2"/>
    <p:sldMasterId id="2147483763" r:id="rId3"/>
  </p:sldMasterIdLst>
  <p:notesMasterIdLst>
    <p:notesMasterId r:id="rId63"/>
  </p:notesMasterIdLst>
  <p:sldIdLst>
    <p:sldId id="318" r:id="rId4"/>
    <p:sldId id="312" r:id="rId5"/>
    <p:sldId id="257" r:id="rId6"/>
    <p:sldId id="263" r:id="rId7"/>
    <p:sldId id="264" r:id="rId8"/>
    <p:sldId id="258" r:id="rId9"/>
    <p:sldId id="259" r:id="rId10"/>
    <p:sldId id="261" r:id="rId11"/>
    <p:sldId id="260" r:id="rId12"/>
    <p:sldId id="265" r:id="rId13"/>
    <p:sldId id="262" r:id="rId14"/>
    <p:sldId id="266" r:id="rId15"/>
    <p:sldId id="267" r:id="rId16"/>
    <p:sldId id="268" r:id="rId17"/>
    <p:sldId id="269" r:id="rId18"/>
    <p:sldId id="270" r:id="rId19"/>
    <p:sldId id="286" r:id="rId20"/>
    <p:sldId id="271" r:id="rId21"/>
    <p:sldId id="272" r:id="rId22"/>
    <p:sldId id="273" r:id="rId23"/>
    <p:sldId id="316" r:id="rId24"/>
    <p:sldId id="275" r:id="rId25"/>
    <p:sldId id="278" r:id="rId26"/>
    <p:sldId id="279" r:id="rId27"/>
    <p:sldId id="280" r:id="rId28"/>
    <p:sldId id="311" r:id="rId29"/>
    <p:sldId id="281" r:id="rId30"/>
    <p:sldId id="282" r:id="rId31"/>
    <p:sldId id="287" r:id="rId32"/>
    <p:sldId id="288" r:id="rId33"/>
    <p:sldId id="289" r:id="rId34"/>
    <p:sldId id="283" r:id="rId35"/>
    <p:sldId id="290" r:id="rId36"/>
    <p:sldId id="291" r:id="rId37"/>
    <p:sldId id="292" r:id="rId38"/>
    <p:sldId id="293" r:id="rId39"/>
    <p:sldId id="294" r:id="rId40"/>
    <p:sldId id="295" r:id="rId41"/>
    <p:sldId id="296" r:id="rId42"/>
    <p:sldId id="297" r:id="rId43"/>
    <p:sldId id="298" r:id="rId44"/>
    <p:sldId id="305" r:id="rId45"/>
    <p:sldId id="306" r:id="rId46"/>
    <p:sldId id="314" r:id="rId47"/>
    <p:sldId id="299" r:id="rId48"/>
    <p:sldId id="300" r:id="rId49"/>
    <p:sldId id="315" r:id="rId50"/>
    <p:sldId id="301" r:id="rId51"/>
    <p:sldId id="302" r:id="rId52"/>
    <p:sldId id="303" r:id="rId53"/>
    <p:sldId id="304" r:id="rId54"/>
    <p:sldId id="307" r:id="rId55"/>
    <p:sldId id="308" r:id="rId56"/>
    <p:sldId id="309" r:id="rId57"/>
    <p:sldId id="310" r:id="rId58"/>
    <p:sldId id="284" r:id="rId59"/>
    <p:sldId id="276" r:id="rId60"/>
    <p:sldId id="319" r:id="rId61"/>
    <p:sldId id="277" r:id="rId6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C9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99"/>
    <p:restoredTop sz="94694"/>
  </p:normalViewPr>
  <p:slideViewPr>
    <p:cSldViewPr snapToGrid="0" snapToObjects="1">
      <p:cViewPr varScale="1">
        <p:scale>
          <a:sx n="121" d="100"/>
          <a:sy n="121" d="100"/>
        </p:scale>
        <p:origin x="360" y="17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FE2A3C-F428-FE4A-B6CE-9C818890A552}" type="doc">
      <dgm:prSet loTypeId="urn:microsoft.com/office/officeart/2005/8/layout/vList5" loCatId="" qsTypeId="urn:microsoft.com/office/officeart/2005/8/quickstyle/simple1" qsCatId="simple" csTypeId="urn:microsoft.com/office/officeart/2005/8/colors/accent1_2" csCatId="accent1" phldr="1"/>
      <dgm:spPr/>
      <dgm:t>
        <a:bodyPr/>
        <a:lstStyle/>
        <a:p>
          <a:endParaRPr lang="en-US"/>
        </a:p>
      </dgm:t>
    </dgm:pt>
    <dgm:pt modelId="{1760B58C-4624-4445-9AF8-F46B7C612499}">
      <dgm:prSet phldrT="[Text]"/>
      <dgm:spPr>
        <a:solidFill>
          <a:schemeClr val="accent1">
            <a:lumMod val="75000"/>
          </a:schemeClr>
        </a:solidFill>
        <a:ln>
          <a:solidFill>
            <a:schemeClr val="accent6">
              <a:lumMod val="50000"/>
              <a:alpha val="82000"/>
            </a:schemeClr>
          </a:solidFill>
        </a:ln>
      </dgm:spPr>
      <dgm:t>
        <a:bodyPr/>
        <a:lstStyle/>
        <a:p>
          <a:r>
            <a:rPr lang="en-US" dirty="0"/>
            <a:t>Biological Half-Life</a:t>
          </a:r>
        </a:p>
      </dgm:t>
    </dgm:pt>
    <dgm:pt modelId="{C2FF7117-234C-FE40-AE03-C199CCC42AEB}" type="parTrans" cxnId="{77CBB928-6878-FA40-AD37-E0C5BE450C51}">
      <dgm:prSet/>
      <dgm:spPr/>
      <dgm:t>
        <a:bodyPr/>
        <a:lstStyle/>
        <a:p>
          <a:endParaRPr lang="en-US"/>
        </a:p>
      </dgm:t>
    </dgm:pt>
    <dgm:pt modelId="{513CFF83-2D1E-0F40-961F-2C0E59B0C74F}" type="sibTrans" cxnId="{77CBB928-6878-FA40-AD37-E0C5BE450C51}">
      <dgm:prSet/>
      <dgm:spPr/>
      <dgm:t>
        <a:bodyPr/>
        <a:lstStyle/>
        <a:p>
          <a:endParaRPr lang="en-US"/>
        </a:p>
      </dgm:t>
    </dgm:pt>
    <dgm:pt modelId="{E986C64F-2C02-E842-86F4-24D0A4058FAD}">
      <dgm:prSet phldrT="[Text]" custT="1"/>
      <dgm:spPr>
        <a:solidFill>
          <a:schemeClr val="accent1">
            <a:lumMod val="40000"/>
            <a:lumOff val="60000"/>
            <a:alpha val="90000"/>
          </a:schemeClr>
        </a:solidFill>
      </dgm:spPr>
      <dgm:t>
        <a:bodyPr/>
        <a:lstStyle/>
        <a:p>
          <a:r>
            <a:rPr lang="en-US" sz="2600" dirty="0"/>
            <a:t>2.5-3 Hours</a:t>
          </a:r>
        </a:p>
      </dgm:t>
    </dgm:pt>
    <dgm:pt modelId="{084A7070-665C-BE43-99D3-472813182FD4}" type="parTrans" cxnId="{87EB517D-E143-E84E-808C-ADD3009E9AEE}">
      <dgm:prSet/>
      <dgm:spPr/>
      <dgm:t>
        <a:bodyPr/>
        <a:lstStyle/>
        <a:p>
          <a:endParaRPr lang="en-US"/>
        </a:p>
      </dgm:t>
    </dgm:pt>
    <dgm:pt modelId="{5B5BDD8C-035A-1A49-B478-EEB0DC5FA04B}" type="sibTrans" cxnId="{87EB517D-E143-E84E-808C-ADD3009E9AEE}">
      <dgm:prSet/>
      <dgm:spPr/>
      <dgm:t>
        <a:bodyPr/>
        <a:lstStyle/>
        <a:p>
          <a:endParaRPr lang="en-US"/>
        </a:p>
      </dgm:t>
    </dgm:pt>
    <dgm:pt modelId="{E9238166-7962-914A-82B7-FE5BA2ADA366}">
      <dgm:prSet phldrT="[Text]"/>
      <dgm:spPr>
        <a:solidFill>
          <a:schemeClr val="accent1">
            <a:lumMod val="40000"/>
            <a:lumOff val="60000"/>
            <a:alpha val="90000"/>
          </a:schemeClr>
        </a:solidFill>
      </dgm:spPr>
      <dgm:t>
        <a:bodyPr anchor="ctr"/>
        <a:lstStyle/>
        <a:p>
          <a:endParaRPr lang="en-US" sz="1700" dirty="0"/>
        </a:p>
      </dgm:t>
    </dgm:pt>
    <dgm:pt modelId="{91CD8172-6950-6F4A-BED4-C9610487F445}" type="parTrans" cxnId="{DC68BC1F-9A96-7D4F-A074-DCDBAE489D6F}">
      <dgm:prSet/>
      <dgm:spPr/>
      <dgm:t>
        <a:bodyPr/>
        <a:lstStyle/>
        <a:p>
          <a:endParaRPr lang="en-US"/>
        </a:p>
      </dgm:t>
    </dgm:pt>
    <dgm:pt modelId="{F344B02B-CD4B-CF4F-A4D3-C468D37E0F81}" type="sibTrans" cxnId="{DC68BC1F-9A96-7D4F-A074-DCDBAE489D6F}">
      <dgm:prSet/>
      <dgm:spPr/>
      <dgm:t>
        <a:bodyPr/>
        <a:lstStyle/>
        <a:p>
          <a:endParaRPr lang="en-US"/>
        </a:p>
      </dgm:t>
    </dgm:pt>
    <dgm:pt modelId="{0A8AACBC-2630-DB47-BBC1-1E43C653FEB9}">
      <dgm:prSet phldrT="[Text]"/>
      <dgm:spPr>
        <a:solidFill>
          <a:schemeClr val="accent1">
            <a:lumMod val="75000"/>
          </a:schemeClr>
        </a:solidFill>
        <a:ln>
          <a:solidFill>
            <a:schemeClr val="accent6">
              <a:lumMod val="50000"/>
              <a:alpha val="83000"/>
            </a:schemeClr>
          </a:solidFill>
        </a:ln>
      </dgm:spPr>
      <dgm:t>
        <a:bodyPr/>
        <a:lstStyle/>
        <a:p>
          <a:r>
            <a:rPr lang="en-US" dirty="0"/>
            <a:t>Duration of Action IV/IM</a:t>
          </a:r>
        </a:p>
      </dgm:t>
    </dgm:pt>
    <dgm:pt modelId="{CF537F36-0A84-BF4D-9861-4AEAD1DBD906}" type="parTrans" cxnId="{6082B674-BB98-8F4A-B6E8-F14471B6CB96}">
      <dgm:prSet/>
      <dgm:spPr/>
      <dgm:t>
        <a:bodyPr/>
        <a:lstStyle/>
        <a:p>
          <a:endParaRPr lang="en-US"/>
        </a:p>
      </dgm:t>
    </dgm:pt>
    <dgm:pt modelId="{A8CF0863-A8B4-F64D-A4C1-67CF48C3AE9F}" type="sibTrans" cxnId="{6082B674-BB98-8F4A-B6E8-F14471B6CB96}">
      <dgm:prSet/>
      <dgm:spPr/>
      <dgm:t>
        <a:bodyPr/>
        <a:lstStyle/>
        <a:p>
          <a:endParaRPr lang="en-US"/>
        </a:p>
      </dgm:t>
    </dgm:pt>
    <dgm:pt modelId="{F1A4E2AB-49F1-3040-A18F-325D5DD3FD8D}">
      <dgm:prSet phldrT="[Text]" custT="1"/>
      <dgm:spPr>
        <a:solidFill>
          <a:schemeClr val="accent1">
            <a:lumMod val="40000"/>
            <a:lumOff val="60000"/>
            <a:alpha val="90000"/>
          </a:schemeClr>
        </a:solidFill>
      </dgm:spPr>
      <dgm:t>
        <a:bodyPr anchor="ctr"/>
        <a:lstStyle/>
        <a:p>
          <a:r>
            <a:rPr lang="en-US" sz="2400" dirty="0"/>
            <a:t>Typically less than 1 Hour IV</a:t>
          </a:r>
        </a:p>
      </dgm:t>
    </dgm:pt>
    <dgm:pt modelId="{7BD423C5-C100-6C4B-AB56-24518441F417}" type="parTrans" cxnId="{AD18BBCF-1213-C641-8DD0-B23288D2195D}">
      <dgm:prSet/>
      <dgm:spPr/>
      <dgm:t>
        <a:bodyPr/>
        <a:lstStyle/>
        <a:p>
          <a:endParaRPr lang="en-US"/>
        </a:p>
      </dgm:t>
    </dgm:pt>
    <dgm:pt modelId="{923B00CB-9F31-5942-8013-D20EB7F1A589}" type="sibTrans" cxnId="{AD18BBCF-1213-C641-8DD0-B23288D2195D}">
      <dgm:prSet/>
      <dgm:spPr/>
      <dgm:t>
        <a:bodyPr/>
        <a:lstStyle/>
        <a:p>
          <a:endParaRPr lang="en-US"/>
        </a:p>
      </dgm:t>
    </dgm:pt>
    <dgm:pt modelId="{2F8AC6A1-CE9A-9240-848C-5D6C0E07ED50}">
      <dgm:prSet phldrT="[Text]" custT="1"/>
      <dgm:spPr>
        <a:solidFill>
          <a:schemeClr val="accent1">
            <a:lumMod val="40000"/>
            <a:lumOff val="60000"/>
            <a:alpha val="90000"/>
          </a:schemeClr>
        </a:solidFill>
      </dgm:spPr>
      <dgm:t>
        <a:bodyPr anchor="ctr"/>
        <a:lstStyle/>
        <a:p>
          <a:r>
            <a:rPr lang="en-US" sz="2400" dirty="0"/>
            <a:t>Up to 2 Hours for IM Administration</a:t>
          </a:r>
        </a:p>
      </dgm:t>
    </dgm:pt>
    <dgm:pt modelId="{EE6B5142-C766-864B-9BCD-71331187E5BE}" type="parTrans" cxnId="{1854E033-1D75-C640-A323-20BAF60B6287}">
      <dgm:prSet/>
      <dgm:spPr/>
      <dgm:t>
        <a:bodyPr/>
        <a:lstStyle/>
        <a:p>
          <a:endParaRPr lang="en-US"/>
        </a:p>
      </dgm:t>
    </dgm:pt>
    <dgm:pt modelId="{5B50355D-1310-7149-9AE3-750157CF93FF}" type="sibTrans" cxnId="{1854E033-1D75-C640-A323-20BAF60B6287}">
      <dgm:prSet/>
      <dgm:spPr/>
      <dgm:t>
        <a:bodyPr/>
        <a:lstStyle/>
        <a:p>
          <a:endParaRPr lang="en-US"/>
        </a:p>
      </dgm:t>
    </dgm:pt>
    <dgm:pt modelId="{E9DDD449-033C-554D-8D87-CF7B1562A21B}">
      <dgm:prSet phldrT="[Text]"/>
      <dgm:spPr>
        <a:solidFill>
          <a:schemeClr val="accent1">
            <a:lumMod val="75000"/>
          </a:schemeClr>
        </a:solidFill>
        <a:ln>
          <a:solidFill>
            <a:schemeClr val="accent6">
              <a:lumMod val="50000"/>
              <a:alpha val="77000"/>
            </a:schemeClr>
          </a:solidFill>
        </a:ln>
      </dgm:spPr>
      <dgm:t>
        <a:bodyPr/>
        <a:lstStyle/>
        <a:p>
          <a:r>
            <a:rPr lang="en-US" dirty="0"/>
            <a:t>Metabolized</a:t>
          </a:r>
        </a:p>
      </dgm:t>
    </dgm:pt>
    <dgm:pt modelId="{083F8DF3-BCBA-AC4B-8B19-A027F12923B0}" type="parTrans" cxnId="{1C40F242-39FA-574D-9072-C81841C3EBFD}">
      <dgm:prSet/>
      <dgm:spPr/>
      <dgm:t>
        <a:bodyPr/>
        <a:lstStyle/>
        <a:p>
          <a:endParaRPr lang="en-US"/>
        </a:p>
      </dgm:t>
    </dgm:pt>
    <dgm:pt modelId="{860E24A2-79A1-7F49-AFB5-9EE92DDE8000}" type="sibTrans" cxnId="{1C40F242-39FA-574D-9072-C81841C3EBFD}">
      <dgm:prSet/>
      <dgm:spPr/>
      <dgm:t>
        <a:bodyPr/>
        <a:lstStyle/>
        <a:p>
          <a:endParaRPr lang="en-US"/>
        </a:p>
      </dgm:t>
    </dgm:pt>
    <dgm:pt modelId="{1D400152-FCCF-0542-96A0-D670266F86D1}">
      <dgm:prSet phldrT="[Text]"/>
      <dgm:spPr>
        <a:solidFill>
          <a:schemeClr val="accent1">
            <a:lumMod val="40000"/>
            <a:lumOff val="60000"/>
            <a:alpha val="90000"/>
          </a:schemeClr>
        </a:solidFill>
      </dgm:spPr>
      <dgm:t>
        <a:bodyPr/>
        <a:lstStyle/>
        <a:p>
          <a:r>
            <a:rPr lang="en-US" dirty="0"/>
            <a:t>Primarily by the Liver</a:t>
          </a:r>
        </a:p>
      </dgm:t>
    </dgm:pt>
    <dgm:pt modelId="{101810DE-ECD4-404C-AFCD-6C887250E811}" type="parTrans" cxnId="{1653FE5C-AEA2-2F4B-8AC6-496CB75BDEDD}">
      <dgm:prSet/>
      <dgm:spPr/>
      <dgm:t>
        <a:bodyPr/>
        <a:lstStyle/>
        <a:p>
          <a:endParaRPr lang="en-US"/>
        </a:p>
      </dgm:t>
    </dgm:pt>
    <dgm:pt modelId="{A8616749-119B-834F-82D8-B7FEB82CF571}" type="sibTrans" cxnId="{1653FE5C-AEA2-2F4B-8AC6-496CB75BDEDD}">
      <dgm:prSet/>
      <dgm:spPr/>
      <dgm:t>
        <a:bodyPr/>
        <a:lstStyle/>
        <a:p>
          <a:endParaRPr lang="en-US"/>
        </a:p>
      </dgm:t>
    </dgm:pt>
    <dgm:pt modelId="{42180B4B-87AE-604C-AC60-1EF8416488F6}">
      <dgm:prSet phldrT="[Text]"/>
      <dgm:spPr>
        <a:solidFill>
          <a:schemeClr val="accent1">
            <a:lumMod val="40000"/>
            <a:lumOff val="60000"/>
            <a:alpha val="90000"/>
          </a:schemeClr>
        </a:solidFill>
      </dgm:spPr>
      <dgm:t>
        <a:bodyPr/>
        <a:lstStyle/>
        <a:p>
          <a:r>
            <a:rPr lang="en-US" dirty="0"/>
            <a:t>Has Several Active Less Potent Metabolites</a:t>
          </a:r>
        </a:p>
      </dgm:t>
    </dgm:pt>
    <dgm:pt modelId="{A85878CC-C64D-9F45-A3AF-A9BA7CD42D9B}" type="parTrans" cxnId="{84654209-54F9-E347-8791-0369E4D751BF}">
      <dgm:prSet/>
      <dgm:spPr/>
      <dgm:t>
        <a:bodyPr/>
        <a:lstStyle/>
        <a:p>
          <a:endParaRPr lang="en-US"/>
        </a:p>
      </dgm:t>
    </dgm:pt>
    <dgm:pt modelId="{5D3E2FE2-7307-5B43-A3C1-04BD75F86AD3}" type="sibTrans" cxnId="{84654209-54F9-E347-8791-0369E4D751BF}">
      <dgm:prSet/>
      <dgm:spPr/>
      <dgm:t>
        <a:bodyPr/>
        <a:lstStyle/>
        <a:p>
          <a:endParaRPr lang="en-US"/>
        </a:p>
      </dgm:t>
    </dgm:pt>
    <dgm:pt modelId="{0B30DCEF-45C6-1E4E-B0AD-A2CFC051F0EB}">
      <dgm:prSet/>
      <dgm:spPr>
        <a:solidFill>
          <a:schemeClr val="accent1">
            <a:lumMod val="75000"/>
          </a:schemeClr>
        </a:solidFill>
        <a:ln>
          <a:solidFill>
            <a:schemeClr val="accent6">
              <a:lumMod val="50000"/>
              <a:alpha val="78000"/>
            </a:schemeClr>
          </a:solidFill>
        </a:ln>
      </dgm:spPr>
      <dgm:t>
        <a:bodyPr/>
        <a:lstStyle/>
        <a:p>
          <a:r>
            <a:rPr lang="en-US" dirty="0"/>
            <a:t>Excreted</a:t>
          </a:r>
        </a:p>
      </dgm:t>
    </dgm:pt>
    <dgm:pt modelId="{0372BF2C-8B63-4244-89D5-56E9890D166A}" type="sibTrans" cxnId="{D04887AD-777C-9043-B1CC-D8FD92FF52DE}">
      <dgm:prSet/>
      <dgm:spPr/>
      <dgm:t>
        <a:bodyPr/>
        <a:lstStyle/>
        <a:p>
          <a:endParaRPr lang="en-US"/>
        </a:p>
      </dgm:t>
    </dgm:pt>
    <dgm:pt modelId="{18ECC16C-1E4B-F24A-8027-684A4BF24934}" type="parTrans" cxnId="{D04887AD-777C-9043-B1CC-D8FD92FF52DE}">
      <dgm:prSet/>
      <dgm:spPr/>
      <dgm:t>
        <a:bodyPr/>
        <a:lstStyle/>
        <a:p>
          <a:endParaRPr lang="en-US"/>
        </a:p>
      </dgm:t>
    </dgm:pt>
    <dgm:pt modelId="{F22ED46A-95F3-FB42-A3AA-2D3FC8F6CA4E}">
      <dgm:prSet/>
      <dgm:spPr>
        <a:solidFill>
          <a:schemeClr val="accent1">
            <a:lumMod val="40000"/>
            <a:lumOff val="60000"/>
            <a:alpha val="90000"/>
          </a:schemeClr>
        </a:solidFill>
      </dgm:spPr>
      <dgm:t>
        <a:bodyPr/>
        <a:lstStyle/>
        <a:p>
          <a:r>
            <a:rPr lang="en-US" dirty="0"/>
            <a:t>90% by the Kidneys</a:t>
          </a:r>
        </a:p>
      </dgm:t>
    </dgm:pt>
    <dgm:pt modelId="{1F557E45-E8E2-4445-A4C6-1C6467703F38}" type="parTrans" cxnId="{65E7E485-3FB3-BF48-A153-21B8DCAD1E6A}">
      <dgm:prSet/>
      <dgm:spPr/>
      <dgm:t>
        <a:bodyPr/>
        <a:lstStyle/>
        <a:p>
          <a:endParaRPr lang="en-US"/>
        </a:p>
      </dgm:t>
    </dgm:pt>
    <dgm:pt modelId="{757A5909-C332-8D48-AF14-DB79EC6BF790}" type="sibTrans" cxnId="{65E7E485-3FB3-BF48-A153-21B8DCAD1E6A}">
      <dgm:prSet/>
      <dgm:spPr/>
      <dgm:t>
        <a:bodyPr/>
        <a:lstStyle/>
        <a:p>
          <a:endParaRPr lang="en-US"/>
        </a:p>
      </dgm:t>
    </dgm:pt>
    <dgm:pt modelId="{44FB243F-C558-CA44-A77A-A08BE5175D8B}">
      <dgm:prSet phldrT="[Text]" custT="1"/>
      <dgm:spPr>
        <a:solidFill>
          <a:schemeClr val="accent1">
            <a:lumMod val="40000"/>
            <a:lumOff val="60000"/>
            <a:alpha val="90000"/>
          </a:schemeClr>
        </a:solidFill>
      </dgm:spPr>
      <dgm:t>
        <a:bodyPr anchor="ctr"/>
        <a:lstStyle/>
        <a:p>
          <a:endParaRPr lang="en-US" sz="2400" dirty="0"/>
        </a:p>
      </dgm:t>
    </dgm:pt>
    <dgm:pt modelId="{8BA7DDE6-E350-FA42-A237-E9C94CB0DF76}" type="parTrans" cxnId="{F9148572-7C74-2D4F-A7A3-A50A2CC82411}">
      <dgm:prSet/>
      <dgm:spPr/>
      <dgm:t>
        <a:bodyPr/>
        <a:lstStyle/>
        <a:p>
          <a:endParaRPr lang="en-US"/>
        </a:p>
      </dgm:t>
    </dgm:pt>
    <dgm:pt modelId="{33011A94-787A-9947-ADB4-F960E1F66805}" type="sibTrans" cxnId="{F9148572-7C74-2D4F-A7A3-A50A2CC82411}">
      <dgm:prSet/>
      <dgm:spPr/>
      <dgm:t>
        <a:bodyPr/>
        <a:lstStyle/>
        <a:p>
          <a:endParaRPr lang="en-US"/>
        </a:p>
      </dgm:t>
    </dgm:pt>
    <dgm:pt modelId="{0D1525E4-78E5-6041-BFB1-6188468BD7E7}" type="pres">
      <dgm:prSet presAssocID="{6AFE2A3C-F428-FE4A-B6CE-9C818890A552}" presName="Name0" presStyleCnt="0">
        <dgm:presLayoutVars>
          <dgm:dir/>
          <dgm:animLvl val="lvl"/>
          <dgm:resizeHandles val="exact"/>
        </dgm:presLayoutVars>
      </dgm:prSet>
      <dgm:spPr/>
    </dgm:pt>
    <dgm:pt modelId="{68DD2756-3128-FB44-9135-5B0F1DAC839C}" type="pres">
      <dgm:prSet presAssocID="{1760B58C-4624-4445-9AF8-F46B7C612499}" presName="linNode" presStyleCnt="0"/>
      <dgm:spPr/>
    </dgm:pt>
    <dgm:pt modelId="{62884D46-A2F1-7B4E-8E89-18E90FAEB414}" type="pres">
      <dgm:prSet presAssocID="{1760B58C-4624-4445-9AF8-F46B7C612499}" presName="parentText" presStyleLbl="node1" presStyleIdx="0" presStyleCnt="4">
        <dgm:presLayoutVars>
          <dgm:chMax val="1"/>
          <dgm:bulletEnabled val="1"/>
        </dgm:presLayoutVars>
      </dgm:prSet>
      <dgm:spPr/>
    </dgm:pt>
    <dgm:pt modelId="{4F385425-CC88-1148-B128-55E77D846695}" type="pres">
      <dgm:prSet presAssocID="{1760B58C-4624-4445-9AF8-F46B7C612499}" presName="descendantText" presStyleLbl="alignAccFollowNode1" presStyleIdx="0" presStyleCnt="4">
        <dgm:presLayoutVars>
          <dgm:bulletEnabled val="1"/>
        </dgm:presLayoutVars>
      </dgm:prSet>
      <dgm:spPr/>
    </dgm:pt>
    <dgm:pt modelId="{6CA9C724-A926-6647-9A50-69C38760477C}" type="pres">
      <dgm:prSet presAssocID="{513CFF83-2D1E-0F40-961F-2C0E59B0C74F}" presName="sp" presStyleCnt="0"/>
      <dgm:spPr/>
    </dgm:pt>
    <dgm:pt modelId="{56E64F32-7533-F14C-A62B-3C32CB285559}" type="pres">
      <dgm:prSet presAssocID="{0A8AACBC-2630-DB47-BBC1-1E43C653FEB9}" presName="linNode" presStyleCnt="0"/>
      <dgm:spPr/>
    </dgm:pt>
    <dgm:pt modelId="{DCEE83E2-C3C8-CA44-BB98-8909FCC51E33}" type="pres">
      <dgm:prSet presAssocID="{0A8AACBC-2630-DB47-BBC1-1E43C653FEB9}" presName="parentText" presStyleLbl="node1" presStyleIdx="1" presStyleCnt="4">
        <dgm:presLayoutVars>
          <dgm:chMax val="1"/>
          <dgm:bulletEnabled val="1"/>
        </dgm:presLayoutVars>
      </dgm:prSet>
      <dgm:spPr/>
    </dgm:pt>
    <dgm:pt modelId="{6A5C765B-D457-E744-A3B3-FF2D19D9BFBD}" type="pres">
      <dgm:prSet presAssocID="{0A8AACBC-2630-DB47-BBC1-1E43C653FEB9}" presName="descendantText" presStyleLbl="alignAccFollowNode1" presStyleIdx="1" presStyleCnt="4">
        <dgm:presLayoutVars>
          <dgm:bulletEnabled val="1"/>
        </dgm:presLayoutVars>
      </dgm:prSet>
      <dgm:spPr/>
    </dgm:pt>
    <dgm:pt modelId="{4D15427A-D52F-E94B-BD50-5DE220C55D07}" type="pres">
      <dgm:prSet presAssocID="{A8CF0863-A8B4-F64D-A4C1-67CF48C3AE9F}" presName="sp" presStyleCnt="0"/>
      <dgm:spPr/>
    </dgm:pt>
    <dgm:pt modelId="{F455C9BF-04CC-704D-8984-9D0D392006B3}" type="pres">
      <dgm:prSet presAssocID="{E9DDD449-033C-554D-8D87-CF7B1562A21B}" presName="linNode" presStyleCnt="0"/>
      <dgm:spPr/>
    </dgm:pt>
    <dgm:pt modelId="{8E5EC793-427D-3D49-9824-90EFBE387595}" type="pres">
      <dgm:prSet presAssocID="{E9DDD449-033C-554D-8D87-CF7B1562A21B}" presName="parentText" presStyleLbl="node1" presStyleIdx="2" presStyleCnt="4">
        <dgm:presLayoutVars>
          <dgm:chMax val="1"/>
          <dgm:bulletEnabled val="1"/>
        </dgm:presLayoutVars>
      </dgm:prSet>
      <dgm:spPr/>
    </dgm:pt>
    <dgm:pt modelId="{A2BB0007-5239-5742-8661-84706DF26324}" type="pres">
      <dgm:prSet presAssocID="{E9DDD449-033C-554D-8D87-CF7B1562A21B}" presName="descendantText" presStyleLbl="alignAccFollowNode1" presStyleIdx="2" presStyleCnt="4">
        <dgm:presLayoutVars>
          <dgm:bulletEnabled val="1"/>
        </dgm:presLayoutVars>
      </dgm:prSet>
      <dgm:spPr/>
    </dgm:pt>
    <dgm:pt modelId="{96A93F61-440D-644D-9075-2464E681B44F}" type="pres">
      <dgm:prSet presAssocID="{860E24A2-79A1-7F49-AFB5-9EE92DDE8000}" presName="sp" presStyleCnt="0"/>
      <dgm:spPr/>
    </dgm:pt>
    <dgm:pt modelId="{6AEFB9A4-4B5E-BC47-8CDD-2060A2615C4D}" type="pres">
      <dgm:prSet presAssocID="{0B30DCEF-45C6-1E4E-B0AD-A2CFC051F0EB}" presName="linNode" presStyleCnt="0"/>
      <dgm:spPr/>
    </dgm:pt>
    <dgm:pt modelId="{2C57490D-DA22-0C44-A9B7-754383C6AD22}" type="pres">
      <dgm:prSet presAssocID="{0B30DCEF-45C6-1E4E-B0AD-A2CFC051F0EB}" presName="parentText" presStyleLbl="node1" presStyleIdx="3" presStyleCnt="4">
        <dgm:presLayoutVars>
          <dgm:chMax val="1"/>
          <dgm:bulletEnabled val="1"/>
        </dgm:presLayoutVars>
      </dgm:prSet>
      <dgm:spPr/>
    </dgm:pt>
    <dgm:pt modelId="{A9786C72-9C74-414E-A341-71971C8744DE}" type="pres">
      <dgm:prSet presAssocID="{0B30DCEF-45C6-1E4E-B0AD-A2CFC051F0EB}" presName="descendantText" presStyleLbl="alignAccFollowNode1" presStyleIdx="3" presStyleCnt="4">
        <dgm:presLayoutVars>
          <dgm:bulletEnabled val="1"/>
        </dgm:presLayoutVars>
      </dgm:prSet>
      <dgm:spPr/>
    </dgm:pt>
  </dgm:ptLst>
  <dgm:cxnLst>
    <dgm:cxn modelId="{84654209-54F9-E347-8791-0369E4D751BF}" srcId="{E9DDD449-033C-554D-8D87-CF7B1562A21B}" destId="{42180B4B-87AE-604C-AC60-1EF8416488F6}" srcOrd="1" destOrd="0" parTransId="{A85878CC-C64D-9F45-A3AF-A9BA7CD42D9B}" sibTransId="{5D3E2FE2-7307-5B43-A3C1-04BD75F86AD3}"/>
    <dgm:cxn modelId="{45C1AE13-A9B9-494B-9CFF-5ECB3715F708}" type="presOf" srcId="{F22ED46A-95F3-FB42-A3AA-2D3FC8F6CA4E}" destId="{A9786C72-9C74-414E-A341-71971C8744DE}" srcOrd="0" destOrd="0" presId="urn:microsoft.com/office/officeart/2005/8/layout/vList5"/>
    <dgm:cxn modelId="{DC68BC1F-9A96-7D4F-A074-DCDBAE489D6F}" srcId="{0A8AACBC-2630-DB47-BBC1-1E43C653FEB9}" destId="{E9238166-7962-914A-82B7-FE5BA2ADA366}" srcOrd="3" destOrd="0" parTransId="{91CD8172-6950-6F4A-BED4-C9610487F445}" sibTransId="{F344B02B-CD4B-CF4F-A4D3-C468D37E0F81}"/>
    <dgm:cxn modelId="{77CBB928-6878-FA40-AD37-E0C5BE450C51}" srcId="{6AFE2A3C-F428-FE4A-B6CE-9C818890A552}" destId="{1760B58C-4624-4445-9AF8-F46B7C612499}" srcOrd="0" destOrd="0" parTransId="{C2FF7117-234C-FE40-AE03-C199CCC42AEB}" sibTransId="{513CFF83-2D1E-0F40-961F-2C0E59B0C74F}"/>
    <dgm:cxn modelId="{26CCD72A-0242-E548-B449-ECB057EA688C}" type="presOf" srcId="{1D400152-FCCF-0542-96A0-D670266F86D1}" destId="{A2BB0007-5239-5742-8661-84706DF26324}" srcOrd="0" destOrd="0" presId="urn:microsoft.com/office/officeart/2005/8/layout/vList5"/>
    <dgm:cxn modelId="{1854E033-1D75-C640-A323-20BAF60B6287}" srcId="{0A8AACBC-2630-DB47-BBC1-1E43C653FEB9}" destId="{2F8AC6A1-CE9A-9240-848C-5D6C0E07ED50}" srcOrd="2" destOrd="0" parTransId="{EE6B5142-C766-864B-9BCD-71331187E5BE}" sibTransId="{5B50355D-1310-7149-9AE3-750157CF93FF}"/>
    <dgm:cxn modelId="{0BD7B038-9BBF-AC47-94B2-03341BFC1F00}" type="presOf" srcId="{E9238166-7962-914A-82B7-FE5BA2ADA366}" destId="{6A5C765B-D457-E744-A3B3-FF2D19D9BFBD}" srcOrd="0" destOrd="3" presId="urn:microsoft.com/office/officeart/2005/8/layout/vList5"/>
    <dgm:cxn modelId="{1C40F242-39FA-574D-9072-C81841C3EBFD}" srcId="{6AFE2A3C-F428-FE4A-B6CE-9C818890A552}" destId="{E9DDD449-033C-554D-8D87-CF7B1562A21B}" srcOrd="2" destOrd="0" parTransId="{083F8DF3-BCBA-AC4B-8B19-A027F12923B0}" sibTransId="{860E24A2-79A1-7F49-AFB5-9EE92DDE8000}"/>
    <dgm:cxn modelId="{2A09F256-C24C-3D4E-AD23-EAEAA1FC9E2C}" type="presOf" srcId="{0B30DCEF-45C6-1E4E-B0AD-A2CFC051F0EB}" destId="{2C57490D-DA22-0C44-A9B7-754383C6AD22}" srcOrd="0" destOrd="0" presId="urn:microsoft.com/office/officeart/2005/8/layout/vList5"/>
    <dgm:cxn modelId="{1653FE5C-AEA2-2F4B-8AC6-496CB75BDEDD}" srcId="{E9DDD449-033C-554D-8D87-CF7B1562A21B}" destId="{1D400152-FCCF-0542-96A0-D670266F86D1}" srcOrd="0" destOrd="0" parTransId="{101810DE-ECD4-404C-AFCD-6C887250E811}" sibTransId="{A8616749-119B-834F-82D8-B7FEB82CF571}"/>
    <dgm:cxn modelId="{055DF26F-0971-3944-BEED-5E2F55195635}" type="presOf" srcId="{0A8AACBC-2630-DB47-BBC1-1E43C653FEB9}" destId="{DCEE83E2-C3C8-CA44-BB98-8909FCC51E33}" srcOrd="0" destOrd="0" presId="urn:microsoft.com/office/officeart/2005/8/layout/vList5"/>
    <dgm:cxn modelId="{85535F71-2020-4D4E-82DB-414CB6C201A6}" type="presOf" srcId="{F1A4E2AB-49F1-3040-A18F-325D5DD3FD8D}" destId="{6A5C765B-D457-E744-A3B3-FF2D19D9BFBD}" srcOrd="0" destOrd="1" presId="urn:microsoft.com/office/officeart/2005/8/layout/vList5"/>
    <dgm:cxn modelId="{F9148572-7C74-2D4F-A7A3-A50A2CC82411}" srcId="{0A8AACBC-2630-DB47-BBC1-1E43C653FEB9}" destId="{44FB243F-C558-CA44-A77A-A08BE5175D8B}" srcOrd="0" destOrd="0" parTransId="{8BA7DDE6-E350-FA42-A237-E9C94CB0DF76}" sibTransId="{33011A94-787A-9947-ADB4-F960E1F66805}"/>
    <dgm:cxn modelId="{6082B674-BB98-8F4A-B6E8-F14471B6CB96}" srcId="{6AFE2A3C-F428-FE4A-B6CE-9C818890A552}" destId="{0A8AACBC-2630-DB47-BBC1-1E43C653FEB9}" srcOrd="1" destOrd="0" parTransId="{CF537F36-0A84-BF4D-9861-4AEAD1DBD906}" sibTransId="{A8CF0863-A8B4-F64D-A4C1-67CF48C3AE9F}"/>
    <dgm:cxn modelId="{87EB517D-E143-E84E-808C-ADD3009E9AEE}" srcId="{1760B58C-4624-4445-9AF8-F46B7C612499}" destId="{E986C64F-2C02-E842-86F4-24D0A4058FAD}" srcOrd="0" destOrd="0" parTransId="{084A7070-665C-BE43-99D3-472813182FD4}" sibTransId="{5B5BDD8C-035A-1A49-B478-EEB0DC5FA04B}"/>
    <dgm:cxn modelId="{65E7E485-3FB3-BF48-A153-21B8DCAD1E6A}" srcId="{0B30DCEF-45C6-1E4E-B0AD-A2CFC051F0EB}" destId="{F22ED46A-95F3-FB42-A3AA-2D3FC8F6CA4E}" srcOrd="0" destOrd="0" parTransId="{1F557E45-E8E2-4445-A4C6-1C6467703F38}" sibTransId="{757A5909-C332-8D48-AF14-DB79EC6BF790}"/>
    <dgm:cxn modelId="{53E1808D-95F5-1E4D-9716-1E1AE2B60F8E}" type="presOf" srcId="{1760B58C-4624-4445-9AF8-F46B7C612499}" destId="{62884D46-A2F1-7B4E-8E89-18E90FAEB414}" srcOrd="0" destOrd="0" presId="urn:microsoft.com/office/officeart/2005/8/layout/vList5"/>
    <dgm:cxn modelId="{CC2CFD9E-F149-7C47-BEF7-69A1E97BEDB8}" type="presOf" srcId="{6AFE2A3C-F428-FE4A-B6CE-9C818890A552}" destId="{0D1525E4-78E5-6041-BFB1-6188468BD7E7}" srcOrd="0" destOrd="0" presId="urn:microsoft.com/office/officeart/2005/8/layout/vList5"/>
    <dgm:cxn modelId="{D04887AD-777C-9043-B1CC-D8FD92FF52DE}" srcId="{6AFE2A3C-F428-FE4A-B6CE-9C818890A552}" destId="{0B30DCEF-45C6-1E4E-B0AD-A2CFC051F0EB}" srcOrd="3" destOrd="0" parTransId="{18ECC16C-1E4B-F24A-8027-684A4BF24934}" sibTransId="{0372BF2C-8B63-4244-89D5-56E9890D166A}"/>
    <dgm:cxn modelId="{9972A7CD-A3CE-6947-9795-BCB64FE8F499}" type="presOf" srcId="{2F8AC6A1-CE9A-9240-848C-5D6C0E07ED50}" destId="{6A5C765B-D457-E744-A3B3-FF2D19D9BFBD}" srcOrd="0" destOrd="2" presId="urn:microsoft.com/office/officeart/2005/8/layout/vList5"/>
    <dgm:cxn modelId="{AD18BBCF-1213-C641-8DD0-B23288D2195D}" srcId="{0A8AACBC-2630-DB47-BBC1-1E43C653FEB9}" destId="{F1A4E2AB-49F1-3040-A18F-325D5DD3FD8D}" srcOrd="1" destOrd="0" parTransId="{7BD423C5-C100-6C4B-AB56-24518441F417}" sibTransId="{923B00CB-9F31-5942-8013-D20EB7F1A589}"/>
    <dgm:cxn modelId="{307B55DB-53FD-A147-98FB-058BF2583DE3}" type="presOf" srcId="{E9DDD449-033C-554D-8D87-CF7B1562A21B}" destId="{8E5EC793-427D-3D49-9824-90EFBE387595}" srcOrd="0" destOrd="0" presId="urn:microsoft.com/office/officeart/2005/8/layout/vList5"/>
    <dgm:cxn modelId="{449BBCDD-5190-EA45-B472-0FA792894F9D}" type="presOf" srcId="{42180B4B-87AE-604C-AC60-1EF8416488F6}" destId="{A2BB0007-5239-5742-8661-84706DF26324}" srcOrd="0" destOrd="1" presId="urn:microsoft.com/office/officeart/2005/8/layout/vList5"/>
    <dgm:cxn modelId="{EA5FE0DE-8975-2B41-BE4C-A73C6FF49FA5}" type="presOf" srcId="{E986C64F-2C02-E842-86F4-24D0A4058FAD}" destId="{4F385425-CC88-1148-B128-55E77D846695}" srcOrd="0" destOrd="0" presId="urn:microsoft.com/office/officeart/2005/8/layout/vList5"/>
    <dgm:cxn modelId="{F3D064E8-8077-924D-A048-FE6B7F518895}" type="presOf" srcId="{44FB243F-C558-CA44-A77A-A08BE5175D8B}" destId="{6A5C765B-D457-E744-A3B3-FF2D19D9BFBD}" srcOrd="0" destOrd="0" presId="urn:microsoft.com/office/officeart/2005/8/layout/vList5"/>
    <dgm:cxn modelId="{AC2FFE49-7812-6547-B21D-BF3DCA616B3C}" type="presParOf" srcId="{0D1525E4-78E5-6041-BFB1-6188468BD7E7}" destId="{68DD2756-3128-FB44-9135-5B0F1DAC839C}" srcOrd="0" destOrd="0" presId="urn:microsoft.com/office/officeart/2005/8/layout/vList5"/>
    <dgm:cxn modelId="{8B01DF0E-8EBE-8B46-8F43-2000EA3C6E28}" type="presParOf" srcId="{68DD2756-3128-FB44-9135-5B0F1DAC839C}" destId="{62884D46-A2F1-7B4E-8E89-18E90FAEB414}" srcOrd="0" destOrd="0" presId="urn:microsoft.com/office/officeart/2005/8/layout/vList5"/>
    <dgm:cxn modelId="{57BDF485-D369-214B-AB8E-EFDEFEEF5EB5}" type="presParOf" srcId="{68DD2756-3128-FB44-9135-5B0F1DAC839C}" destId="{4F385425-CC88-1148-B128-55E77D846695}" srcOrd="1" destOrd="0" presId="urn:microsoft.com/office/officeart/2005/8/layout/vList5"/>
    <dgm:cxn modelId="{74BA8D90-98FD-D145-B6F3-ACDA36828429}" type="presParOf" srcId="{0D1525E4-78E5-6041-BFB1-6188468BD7E7}" destId="{6CA9C724-A926-6647-9A50-69C38760477C}" srcOrd="1" destOrd="0" presId="urn:microsoft.com/office/officeart/2005/8/layout/vList5"/>
    <dgm:cxn modelId="{5A21FF0F-7A2B-C046-8E5D-3B6B8398E69D}" type="presParOf" srcId="{0D1525E4-78E5-6041-BFB1-6188468BD7E7}" destId="{56E64F32-7533-F14C-A62B-3C32CB285559}" srcOrd="2" destOrd="0" presId="urn:microsoft.com/office/officeart/2005/8/layout/vList5"/>
    <dgm:cxn modelId="{5298420D-C66A-AA4D-A630-28EFAD857AE2}" type="presParOf" srcId="{56E64F32-7533-F14C-A62B-3C32CB285559}" destId="{DCEE83E2-C3C8-CA44-BB98-8909FCC51E33}" srcOrd="0" destOrd="0" presId="urn:microsoft.com/office/officeart/2005/8/layout/vList5"/>
    <dgm:cxn modelId="{91631BE8-C3BC-D64C-80D5-9C8314FACA9C}" type="presParOf" srcId="{56E64F32-7533-F14C-A62B-3C32CB285559}" destId="{6A5C765B-D457-E744-A3B3-FF2D19D9BFBD}" srcOrd="1" destOrd="0" presId="urn:microsoft.com/office/officeart/2005/8/layout/vList5"/>
    <dgm:cxn modelId="{AA26DF13-659B-2544-A6F6-626BC5575723}" type="presParOf" srcId="{0D1525E4-78E5-6041-BFB1-6188468BD7E7}" destId="{4D15427A-D52F-E94B-BD50-5DE220C55D07}" srcOrd="3" destOrd="0" presId="urn:microsoft.com/office/officeart/2005/8/layout/vList5"/>
    <dgm:cxn modelId="{0790CB0A-3E1C-CE49-A0A2-B700ADA5BA81}" type="presParOf" srcId="{0D1525E4-78E5-6041-BFB1-6188468BD7E7}" destId="{F455C9BF-04CC-704D-8984-9D0D392006B3}" srcOrd="4" destOrd="0" presId="urn:microsoft.com/office/officeart/2005/8/layout/vList5"/>
    <dgm:cxn modelId="{95A62522-56A7-4C4C-B53E-F50CD6A982A8}" type="presParOf" srcId="{F455C9BF-04CC-704D-8984-9D0D392006B3}" destId="{8E5EC793-427D-3D49-9824-90EFBE387595}" srcOrd="0" destOrd="0" presId="urn:microsoft.com/office/officeart/2005/8/layout/vList5"/>
    <dgm:cxn modelId="{19FB4559-420A-134D-9303-F41F1FCF1528}" type="presParOf" srcId="{F455C9BF-04CC-704D-8984-9D0D392006B3}" destId="{A2BB0007-5239-5742-8661-84706DF26324}" srcOrd="1" destOrd="0" presId="urn:microsoft.com/office/officeart/2005/8/layout/vList5"/>
    <dgm:cxn modelId="{0FF9D962-908C-5741-B177-B7C3B2B8F5E3}" type="presParOf" srcId="{0D1525E4-78E5-6041-BFB1-6188468BD7E7}" destId="{96A93F61-440D-644D-9075-2464E681B44F}" srcOrd="5" destOrd="0" presId="urn:microsoft.com/office/officeart/2005/8/layout/vList5"/>
    <dgm:cxn modelId="{FF2E6080-67FF-7148-9BF5-C16DB6D03FA1}" type="presParOf" srcId="{0D1525E4-78E5-6041-BFB1-6188468BD7E7}" destId="{6AEFB9A4-4B5E-BC47-8CDD-2060A2615C4D}" srcOrd="6" destOrd="0" presId="urn:microsoft.com/office/officeart/2005/8/layout/vList5"/>
    <dgm:cxn modelId="{EAF70925-681F-EC41-88EE-EEC281B8545C}" type="presParOf" srcId="{6AEFB9A4-4B5E-BC47-8CDD-2060A2615C4D}" destId="{2C57490D-DA22-0C44-A9B7-754383C6AD22}" srcOrd="0" destOrd="0" presId="urn:microsoft.com/office/officeart/2005/8/layout/vList5"/>
    <dgm:cxn modelId="{D6F01158-A4F1-D349-BB70-51D1D738D4EC}" type="presParOf" srcId="{6AEFB9A4-4B5E-BC47-8CDD-2060A2615C4D}" destId="{A9786C72-9C74-414E-A341-71971C8744D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D6153D-5361-6249-9FB1-52620E00AD5F}" type="doc">
      <dgm:prSet loTypeId="urn:microsoft.com/office/officeart/2005/8/layout/process5" loCatId="" qsTypeId="urn:microsoft.com/office/officeart/2005/8/quickstyle/simple1" qsCatId="simple" csTypeId="urn:microsoft.com/office/officeart/2005/8/colors/accent1_2" csCatId="accent1" phldr="1"/>
      <dgm:spPr/>
      <dgm:t>
        <a:bodyPr/>
        <a:lstStyle/>
        <a:p>
          <a:endParaRPr lang="en-US"/>
        </a:p>
      </dgm:t>
    </dgm:pt>
    <dgm:pt modelId="{AFE767B2-8F00-3248-8DC9-8F7DBB9DDBD7}">
      <dgm:prSet phldrT="[Text]"/>
      <dgm:spPr>
        <a:solidFill>
          <a:schemeClr val="accent1">
            <a:lumMod val="75000"/>
          </a:schemeClr>
        </a:solidFill>
      </dgm:spPr>
      <dgm:t>
        <a:bodyPr/>
        <a:lstStyle/>
        <a:p>
          <a:r>
            <a:rPr lang="en-US" dirty="0"/>
            <a:t>Mix Either 100mg Ketamine/100cc or 250mg/100cc</a:t>
          </a:r>
        </a:p>
      </dgm:t>
    </dgm:pt>
    <dgm:pt modelId="{8DAF73D5-1C21-C64E-8888-8FC68B165E5D}" type="parTrans" cxnId="{695C49ED-11DB-184A-BF91-0DF9419055A0}">
      <dgm:prSet/>
      <dgm:spPr/>
      <dgm:t>
        <a:bodyPr/>
        <a:lstStyle/>
        <a:p>
          <a:endParaRPr lang="en-US"/>
        </a:p>
      </dgm:t>
    </dgm:pt>
    <dgm:pt modelId="{6B18F1F5-AE4A-A149-AE24-C9CEFF8A95E1}" type="sibTrans" cxnId="{695C49ED-11DB-184A-BF91-0DF9419055A0}">
      <dgm:prSet/>
      <dgm:spPr>
        <a:solidFill>
          <a:schemeClr val="accent1">
            <a:lumMod val="40000"/>
            <a:lumOff val="60000"/>
          </a:schemeClr>
        </a:solidFill>
      </dgm:spPr>
      <dgm:t>
        <a:bodyPr/>
        <a:lstStyle/>
        <a:p>
          <a:endParaRPr lang="en-US"/>
        </a:p>
      </dgm:t>
    </dgm:pt>
    <dgm:pt modelId="{6F36E138-4871-F44B-A022-6BDFEA686114}">
      <dgm:prSet phldrT="[Text]"/>
      <dgm:spPr>
        <a:solidFill>
          <a:schemeClr val="accent1">
            <a:lumMod val="75000"/>
          </a:schemeClr>
        </a:solidFill>
      </dgm:spPr>
      <dgm:t>
        <a:bodyPr/>
        <a:lstStyle/>
        <a:p>
          <a:r>
            <a:rPr lang="en-US" dirty="0"/>
            <a:t>Calculate initial dose of 1.2mg/kg</a:t>
          </a:r>
        </a:p>
      </dgm:t>
    </dgm:pt>
    <dgm:pt modelId="{1E6D9AC7-61D2-E94D-9504-2435D2E9CE98}" type="parTrans" cxnId="{17FE1D85-E8F9-FA49-8E11-132E2412C1A4}">
      <dgm:prSet/>
      <dgm:spPr/>
      <dgm:t>
        <a:bodyPr/>
        <a:lstStyle/>
        <a:p>
          <a:endParaRPr lang="en-US"/>
        </a:p>
      </dgm:t>
    </dgm:pt>
    <dgm:pt modelId="{DE59B91A-1608-5F46-AE62-733D4BCE7F54}" type="sibTrans" cxnId="{17FE1D85-E8F9-FA49-8E11-132E2412C1A4}">
      <dgm:prSet/>
      <dgm:spPr>
        <a:solidFill>
          <a:schemeClr val="accent1">
            <a:lumMod val="40000"/>
            <a:lumOff val="60000"/>
          </a:schemeClr>
        </a:solidFill>
      </dgm:spPr>
      <dgm:t>
        <a:bodyPr/>
        <a:lstStyle/>
        <a:p>
          <a:endParaRPr lang="en-US"/>
        </a:p>
      </dgm:t>
    </dgm:pt>
    <dgm:pt modelId="{6019A614-AD5F-4341-AD30-84CFC7EC9AB9}">
      <dgm:prSet phldrT="[Text]"/>
      <dgm:spPr>
        <a:solidFill>
          <a:schemeClr val="accent1">
            <a:lumMod val="75000"/>
          </a:schemeClr>
        </a:solidFill>
      </dgm:spPr>
      <dgm:t>
        <a:bodyPr/>
        <a:lstStyle/>
        <a:p>
          <a:r>
            <a:rPr lang="en-US" dirty="0"/>
            <a:t>Run initial infusion at 0.6mg/kg/hour</a:t>
          </a:r>
        </a:p>
      </dgm:t>
    </dgm:pt>
    <dgm:pt modelId="{288663A4-48A2-974E-8A4B-51FA0D7FC599}" type="parTrans" cxnId="{AD42E4A8-D18F-3A45-83D3-0C57F6B79415}">
      <dgm:prSet/>
      <dgm:spPr/>
      <dgm:t>
        <a:bodyPr/>
        <a:lstStyle/>
        <a:p>
          <a:endParaRPr lang="en-US"/>
        </a:p>
      </dgm:t>
    </dgm:pt>
    <dgm:pt modelId="{44D47555-473F-CE4E-B7AF-99E97C467B9E}" type="sibTrans" cxnId="{AD42E4A8-D18F-3A45-83D3-0C57F6B79415}">
      <dgm:prSet/>
      <dgm:spPr>
        <a:solidFill>
          <a:schemeClr val="accent1">
            <a:lumMod val="40000"/>
            <a:lumOff val="60000"/>
          </a:schemeClr>
        </a:solidFill>
      </dgm:spPr>
      <dgm:t>
        <a:bodyPr/>
        <a:lstStyle/>
        <a:p>
          <a:endParaRPr lang="en-US"/>
        </a:p>
      </dgm:t>
    </dgm:pt>
    <dgm:pt modelId="{F7293B2B-0833-D746-9DB1-316E64AB1BFC}">
      <dgm:prSet phldrT="[Text]"/>
      <dgm:spPr>
        <a:solidFill>
          <a:schemeClr val="accent1">
            <a:lumMod val="75000"/>
          </a:schemeClr>
        </a:solidFill>
      </dgm:spPr>
      <dgm:t>
        <a:bodyPr/>
        <a:lstStyle/>
        <a:p>
          <a:r>
            <a:rPr lang="en-US" dirty="0"/>
            <a:t>Administer adjuncts as needed (Versed/Zofran)</a:t>
          </a:r>
        </a:p>
      </dgm:t>
    </dgm:pt>
    <dgm:pt modelId="{56248117-8196-E841-8756-68A49A923A20}" type="parTrans" cxnId="{E05A12FE-3833-3F48-8BE3-7D3F46463890}">
      <dgm:prSet/>
      <dgm:spPr/>
      <dgm:t>
        <a:bodyPr/>
        <a:lstStyle/>
        <a:p>
          <a:endParaRPr lang="en-US"/>
        </a:p>
      </dgm:t>
    </dgm:pt>
    <dgm:pt modelId="{910C020C-8F03-444C-9432-E6DF3F37F73B}" type="sibTrans" cxnId="{E05A12FE-3833-3F48-8BE3-7D3F46463890}">
      <dgm:prSet/>
      <dgm:spPr>
        <a:solidFill>
          <a:schemeClr val="accent1">
            <a:lumMod val="40000"/>
            <a:lumOff val="60000"/>
          </a:schemeClr>
        </a:solidFill>
      </dgm:spPr>
      <dgm:t>
        <a:bodyPr/>
        <a:lstStyle/>
        <a:p>
          <a:endParaRPr lang="en-US"/>
        </a:p>
      </dgm:t>
    </dgm:pt>
    <dgm:pt modelId="{5221CC84-B578-EE43-9FB3-DE13264A0E6A}">
      <dgm:prSet phldrT="[Text]"/>
      <dgm:spPr>
        <a:solidFill>
          <a:schemeClr val="accent1">
            <a:lumMod val="75000"/>
          </a:schemeClr>
        </a:solidFill>
      </dgm:spPr>
      <dgm:t>
        <a:bodyPr/>
        <a:lstStyle/>
        <a:p>
          <a:r>
            <a:rPr lang="en-US" dirty="0"/>
            <a:t>Monitor for at least 30 minutes prior to D/C</a:t>
          </a:r>
        </a:p>
      </dgm:t>
    </dgm:pt>
    <dgm:pt modelId="{3E8A2204-10CB-C645-93BE-EF9D3D9CC9E2}" type="parTrans" cxnId="{7E2A79AB-D0F4-0A4F-8701-2DDAA2F69E5C}">
      <dgm:prSet/>
      <dgm:spPr/>
      <dgm:t>
        <a:bodyPr/>
        <a:lstStyle/>
        <a:p>
          <a:endParaRPr lang="en-US"/>
        </a:p>
      </dgm:t>
    </dgm:pt>
    <dgm:pt modelId="{75F65126-200D-8D45-82BA-882B5F3C1A74}" type="sibTrans" cxnId="{7E2A79AB-D0F4-0A4F-8701-2DDAA2F69E5C}">
      <dgm:prSet/>
      <dgm:spPr/>
      <dgm:t>
        <a:bodyPr/>
        <a:lstStyle/>
        <a:p>
          <a:endParaRPr lang="en-US"/>
        </a:p>
      </dgm:t>
    </dgm:pt>
    <dgm:pt modelId="{DC447E65-C9DD-3B47-A0A7-4F8547D83973}" type="pres">
      <dgm:prSet presAssocID="{C2D6153D-5361-6249-9FB1-52620E00AD5F}" presName="diagram" presStyleCnt="0">
        <dgm:presLayoutVars>
          <dgm:dir/>
          <dgm:resizeHandles val="exact"/>
        </dgm:presLayoutVars>
      </dgm:prSet>
      <dgm:spPr/>
    </dgm:pt>
    <dgm:pt modelId="{65241E4B-C813-8D45-8986-FA92498FE714}" type="pres">
      <dgm:prSet presAssocID="{AFE767B2-8F00-3248-8DC9-8F7DBB9DDBD7}" presName="node" presStyleLbl="node1" presStyleIdx="0" presStyleCnt="5">
        <dgm:presLayoutVars>
          <dgm:bulletEnabled val="1"/>
        </dgm:presLayoutVars>
      </dgm:prSet>
      <dgm:spPr/>
    </dgm:pt>
    <dgm:pt modelId="{AA68495C-E5F8-934E-828B-7F76C392C253}" type="pres">
      <dgm:prSet presAssocID="{6B18F1F5-AE4A-A149-AE24-C9CEFF8A95E1}" presName="sibTrans" presStyleLbl="sibTrans2D1" presStyleIdx="0" presStyleCnt="4"/>
      <dgm:spPr/>
    </dgm:pt>
    <dgm:pt modelId="{D4CBCCBD-B4E7-FC47-BBD5-42842AF31852}" type="pres">
      <dgm:prSet presAssocID="{6B18F1F5-AE4A-A149-AE24-C9CEFF8A95E1}" presName="connectorText" presStyleLbl="sibTrans2D1" presStyleIdx="0" presStyleCnt="4"/>
      <dgm:spPr/>
    </dgm:pt>
    <dgm:pt modelId="{C3441B23-C823-BE47-B899-1AABB5F1B57B}" type="pres">
      <dgm:prSet presAssocID="{6F36E138-4871-F44B-A022-6BDFEA686114}" presName="node" presStyleLbl="node1" presStyleIdx="1" presStyleCnt="5">
        <dgm:presLayoutVars>
          <dgm:bulletEnabled val="1"/>
        </dgm:presLayoutVars>
      </dgm:prSet>
      <dgm:spPr/>
    </dgm:pt>
    <dgm:pt modelId="{299FD460-8C81-F941-87D7-ED33036F57F1}" type="pres">
      <dgm:prSet presAssocID="{DE59B91A-1608-5F46-AE62-733D4BCE7F54}" presName="sibTrans" presStyleLbl="sibTrans2D1" presStyleIdx="1" presStyleCnt="4"/>
      <dgm:spPr/>
    </dgm:pt>
    <dgm:pt modelId="{E77B50C3-1B7C-1F4D-93FB-FCDC35E0D9C6}" type="pres">
      <dgm:prSet presAssocID="{DE59B91A-1608-5F46-AE62-733D4BCE7F54}" presName="connectorText" presStyleLbl="sibTrans2D1" presStyleIdx="1" presStyleCnt="4"/>
      <dgm:spPr/>
    </dgm:pt>
    <dgm:pt modelId="{20057071-BCCC-4D4F-ADBB-F8A7FD29036F}" type="pres">
      <dgm:prSet presAssocID="{6019A614-AD5F-4341-AD30-84CFC7EC9AB9}" presName="node" presStyleLbl="node1" presStyleIdx="2" presStyleCnt="5">
        <dgm:presLayoutVars>
          <dgm:bulletEnabled val="1"/>
        </dgm:presLayoutVars>
      </dgm:prSet>
      <dgm:spPr/>
    </dgm:pt>
    <dgm:pt modelId="{FEEBDAB1-531E-1541-AF14-35409BCB5E11}" type="pres">
      <dgm:prSet presAssocID="{44D47555-473F-CE4E-B7AF-99E97C467B9E}" presName="sibTrans" presStyleLbl="sibTrans2D1" presStyleIdx="2" presStyleCnt="4"/>
      <dgm:spPr/>
    </dgm:pt>
    <dgm:pt modelId="{42497C44-8E6D-454C-BA4B-FDEEF762E9C2}" type="pres">
      <dgm:prSet presAssocID="{44D47555-473F-CE4E-B7AF-99E97C467B9E}" presName="connectorText" presStyleLbl="sibTrans2D1" presStyleIdx="2" presStyleCnt="4"/>
      <dgm:spPr/>
    </dgm:pt>
    <dgm:pt modelId="{7BE36FD2-F8EA-6348-81BE-02E5CFEABB70}" type="pres">
      <dgm:prSet presAssocID="{F7293B2B-0833-D746-9DB1-316E64AB1BFC}" presName="node" presStyleLbl="node1" presStyleIdx="3" presStyleCnt="5">
        <dgm:presLayoutVars>
          <dgm:bulletEnabled val="1"/>
        </dgm:presLayoutVars>
      </dgm:prSet>
      <dgm:spPr/>
    </dgm:pt>
    <dgm:pt modelId="{A12A5487-F711-D345-834D-3BD964419F90}" type="pres">
      <dgm:prSet presAssocID="{910C020C-8F03-444C-9432-E6DF3F37F73B}" presName="sibTrans" presStyleLbl="sibTrans2D1" presStyleIdx="3" presStyleCnt="4"/>
      <dgm:spPr/>
    </dgm:pt>
    <dgm:pt modelId="{61854011-26D4-0345-B65A-E86439B81A77}" type="pres">
      <dgm:prSet presAssocID="{910C020C-8F03-444C-9432-E6DF3F37F73B}" presName="connectorText" presStyleLbl="sibTrans2D1" presStyleIdx="3" presStyleCnt="4"/>
      <dgm:spPr/>
    </dgm:pt>
    <dgm:pt modelId="{57180015-F0FA-3546-A9E6-1621284FE7F9}" type="pres">
      <dgm:prSet presAssocID="{5221CC84-B578-EE43-9FB3-DE13264A0E6A}" presName="node" presStyleLbl="node1" presStyleIdx="4" presStyleCnt="5">
        <dgm:presLayoutVars>
          <dgm:bulletEnabled val="1"/>
        </dgm:presLayoutVars>
      </dgm:prSet>
      <dgm:spPr/>
    </dgm:pt>
  </dgm:ptLst>
  <dgm:cxnLst>
    <dgm:cxn modelId="{4BB8D001-8175-2B48-B65B-D7A2B21193A8}" type="presOf" srcId="{6B18F1F5-AE4A-A149-AE24-C9CEFF8A95E1}" destId="{D4CBCCBD-B4E7-FC47-BBD5-42842AF31852}" srcOrd="1" destOrd="0" presId="urn:microsoft.com/office/officeart/2005/8/layout/process5"/>
    <dgm:cxn modelId="{4B0B4704-7660-3346-9D78-3B2CA2D609D2}" type="presOf" srcId="{6B18F1F5-AE4A-A149-AE24-C9CEFF8A95E1}" destId="{AA68495C-E5F8-934E-828B-7F76C392C253}" srcOrd="0" destOrd="0" presId="urn:microsoft.com/office/officeart/2005/8/layout/process5"/>
    <dgm:cxn modelId="{1F2BE508-20F7-4F4E-A4D4-56DF71DAFCBA}" type="presOf" srcId="{5221CC84-B578-EE43-9FB3-DE13264A0E6A}" destId="{57180015-F0FA-3546-A9E6-1621284FE7F9}" srcOrd="0" destOrd="0" presId="urn:microsoft.com/office/officeart/2005/8/layout/process5"/>
    <dgm:cxn modelId="{CD6EA10D-6D1E-2F40-A751-CD72B0FAA5A9}" type="presOf" srcId="{6019A614-AD5F-4341-AD30-84CFC7EC9AB9}" destId="{20057071-BCCC-4D4F-ADBB-F8A7FD29036F}" srcOrd="0" destOrd="0" presId="urn:microsoft.com/office/officeart/2005/8/layout/process5"/>
    <dgm:cxn modelId="{2D0EAF11-2E22-3C4D-B3AD-FBD747879A8D}" type="presOf" srcId="{910C020C-8F03-444C-9432-E6DF3F37F73B}" destId="{A12A5487-F711-D345-834D-3BD964419F90}" srcOrd="0" destOrd="0" presId="urn:microsoft.com/office/officeart/2005/8/layout/process5"/>
    <dgm:cxn modelId="{40C3EF3B-BC45-DB45-8C43-A906145C4BA2}" type="presOf" srcId="{DE59B91A-1608-5F46-AE62-733D4BCE7F54}" destId="{E77B50C3-1B7C-1F4D-93FB-FCDC35E0D9C6}" srcOrd="1" destOrd="0" presId="urn:microsoft.com/office/officeart/2005/8/layout/process5"/>
    <dgm:cxn modelId="{36262E4F-A16B-384F-BB89-8A6A9078449A}" type="presOf" srcId="{AFE767B2-8F00-3248-8DC9-8F7DBB9DDBD7}" destId="{65241E4B-C813-8D45-8986-FA92498FE714}" srcOrd="0" destOrd="0" presId="urn:microsoft.com/office/officeart/2005/8/layout/process5"/>
    <dgm:cxn modelId="{7799395A-3A63-5143-9208-4C385F0BBC67}" type="presOf" srcId="{6F36E138-4871-F44B-A022-6BDFEA686114}" destId="{C3441B23-C823-BE47-B899-1AABB5F1B57B}" srcOrd="0" destOrd="0" presId="urn:microsoft.com/office/officeart/2005/8/layout/process5"/>
    <dgm:cxn modelId="{57501D6D-8C1D-4343-8F71-456C9C850082}" type="presOf" srcId="{C2D6153D-5361-6249-9FB1-52620E00AD5F}" destId="{DC447E65-C9DD-3B47-A0A7-4F8547D83973}" srcOrd="0" destOrd="0" presId="urn:microsoft.com/office/officeart/2005/8/layout/process5"/>
    <dgm:cxn modelId="{5D6B346D-A0BE-D949-933E-79ADF94C2BBD}" type="presOf" srcId="{DE59B91A-1608-5F46-AE62-733D4BCE7F54}" destId="{299FD460-8C81-F941-87D7-ED33036F57F1}" srcOrd="0" destOrd="0" presId="urn:microsoft.com/office/officeart/2005/8/layout/process5"/>
    <dgm:cxn modelId="{81803283-D3AC-644D-8786-5274A4E37CD9}" type="presOf" srcId="{44D47555-473F-CE4E-B7AF-99E97C467B9E}" destId="{42497C44-8E6D-454C-BA4B-FDEEF762E9C2}" srcOrd="1" destOrd="0" presId="urn:microsoft.com/office/officeart/2005/8/layout/process5"/>
    <dgm:cxn modelId="{17FE1D85-E8F9-FA49-8E11-132E2412C1A4}" srcId="{C2D6153D-5361-6249-9FB1-52620E00AD5F}" destId="{6F36E138-4871-F44B-A022-6BDFEA686114}" srcOrd="1" destOrd="0" parTransId="{1E6D9AC7-61D2-E94D-9504-2435D2E9CE98}" sibTransId="{DE59B91A-1608-5F46-AE62-733D4BCE7F54}"/>
    <dgm:cxn modelId="{BBB5A686-6C34-524A-958A-1785950EB587}" type="presOf" srcId="{F7293B2B-0833-D746-9DB1-316E64AB1BFC}" destId="{7BE36FD2-F8EA-6348-81BE-02E5CFEABB70}" srcOrd="0" destOrd="0" presId="urn:microsoft.com/office/officeart/2005/8/layout/process5"/>
    <dgm:cxn modelId="{AD42E4A8-D18F-3A45-83D3-0C57F6B79415}" srcId="{C2D6153D-5361-6249-9FB1-52620E00AD5F}" destId="{6019A614-AD5F-4341-AD30-84CFC7EC9AB9}" srcOrd="2" destOrd="0" parTransId="{288663A4-48A2-974E-8A4B-51FA0D7FC599}" sibTransId="{44D47555-473F-CE4E-B7AF-99E97C467B9E}"/>
    <dgm:cxn modelId="{7E2A79AB-D0F4-0A4F-8701-2DDAA2F69E5C}" srcId="{C2D6153D-5361-6249-9FB1-52620E00AD5F}" destId="{5221CC84-B578-EE43-9FB3-DE13264A0E6A}" srcOrd="4" destOrd="0" parTransId="{3E8A2204-10CB-C645-93BE-EF9D3D9CC9E2}" sibTransId="{75F65126-200D-8D45-82BA-882B5F3C1A74}"/>
    <dgm:cxn modelId="{32A801C2-4C59-BF48-A8A3-C04201CD08AE}" type="presOf" srcId="{44D47555-473F-CE4E-B7AF-99E97C467B9E}" destId="{FEEBDAB1-531E-1541-AF14-35409BCB5E11}" srcOrd="0" destOrd="0" presId="urn:microsoft.com/office/officeart/2005/8/layout/process5"/>
    <dgm:cxn modelId="{3EE6FACE-2D24-4F4B-8E65-19BB0CC75EAB}" type="presOf" srcId="{910C020C-8F03-444C-9432-E6DF3F37F73B}" destId="{61854011-26D4-0345-B65A-E86439B81A77}" srcOrd="1" destOrd="0" presId="urn:microsoft.com/office/officeart/2005/8/layout/process5"/>
    <dgm:cxn modelId="{695C49ED-11DB-184A-BF91-0DF9419055A0}" srcId="{C2D6153D-5361-6249-9FB1-52620E00AD5F}" destId="{AFE767B2-8F00-3248-8DC9-8F7DBB9DDBD7}" srcOrd="0" destOrd="0" parTransId="{8DAF73D5-1C21-C64E-8888-8FC68B165E5D}" sibTransId="{6B18F1F5-AE4A-A149-AE24-C9CEFF8A95E1}"/>
    <dgm:cxn modelId="{E05A12FE-3833-3F48-8BE3-7D3F46463890}" srcId="{C2D6153D-5361-6249-9FB1-52620E00AD5F}" destId="{F7293B2B-0833-D746-9DB1-316E64AB1BFC}" srcOrd="3" destOrd="0" parTransId="{56248117-8196-E841-8756-68A49A923A20}" sibTransId="{910C020C-8F03-444C-9432-E6DF3F37F73B}"/>
    <dgm:cxn modelId="{7C830A0D-BC22-8C43-94FA-4E2216713340}" type="presParOf" srcId="{DC447E65-C9DD-3B47-A0A7-4F8547D83973}" destId="{65241E4B-C813-8D45-8986-FA92498FE714}" srcOrd="0" destOrd="0" presId="urn:microsoft.com/office/officeart/2005/8/layout/process5"/>
    <dgm:cxn modelId="{99247E33-8C6B-D64D-9C6F-9105B6D2E0FC}" type="presParOf" srcId="{DC447E65-C9DD-3B47-A0A7-4F8547D83973}" destId="{AA68495C-E5F8-934E-828B-7F76C392C253}" srcOrd="1" destOrd="0" presId="urn:microsoft.com/office/officeart/2005/8/layout/process5"/>
    <dgm:cxn modelId="{DED752B1-8E51-2843-A6D0-650E969CFCB9}" type="presParOf" srcId="{AA68495C-E5F8-934E-828B-7F76C392C253}" destId="{D4CBCCBD-B4E7-FC47-BBD5-42842AF31852}" srcOrd="0" destOrd="0" presId="urn:microsoft.com/office/officeart/2005/8/layout/process5"/>
    <dgm:cxn modelId="{B71F178F-A4DB-E241-A69F-B27FEFE6285D}" type="presParOf" srcId="{DC447E65-C9DD-3B47-A0A7-4F8547D83973}" destId="{C3441B23-C823-BE47-B899-1AABB5F1B57B}" srcOrd="2" destOrd="0" presId="urn:microsoft.com/office/officeart/2005/8/layout/process5"/>
    <dgm:cxn modelId="{5BD44A35-F795-764E-A0BF-C57E65FC9BA6}" type="presParOf" srcId="{DC447E65-C9DD-3B47-A0A7-4F8547D83973}" destId="{299FD460-8C81-F941-87D7-ED33036F57F1}" srcOrd="3" destOrd="0" presId="urn:microsoft.com/office/officeart/2005/8/layout/process5"/>
    <dgm:cxn modelId="{FA4E8110-A491-E44D-B208-1599F113D211}" type="presParOf" srcId="{299FD460-8C81-F941-87D7-ED33036F57F1}" destId="{E77B50C3-1B7C-1F4D-93FB-FCDC35E0D9C6}" srcOrd="0" destOrd="0" presId="urn:microsoft.com/office/officeart/2005/8/layout/process5"/>
    <dgm:cxn modelId="{963F82BA-E6B8-E242-A75C-113737FF515A}" type="presParOf" srcId="{DC447E65-C9DD-3B47-A0A7-4F8547D83973}" destId="{20057071-BCCC-4D4F-ADBB-F8A7FD29036F}" srcOrd="4" destOrd="0" presId="urn:microsoft.com/office/officeart/2005/8/layout/process5"/>
    <dgm:cxn modelId="{57AD09AB-9F94-C143-9E1C-B7FE68A677EC}" type="presParOf" srcId="{DC447E65-C9DD-3B47-A0A7-4F8547D83973}" destId="{FEEBDAB1-531E-1541-AF14-35409BCB5E11}" srcOrd="5" destOrd="0" presId="urn:microsoft.com/office/officeart/2005/8/layout/process5"/>
    <dgm:cxn modelId="{0CCD8C56-4061-8E4C-89BE-1D6CED16CF68}" type="presParOf" srcId="{FEEBDAB1-531E-1541-AF14-35409BCB5E11}" destId="{42497C44-8E6D-454C-BA4B-FDEEF762E9C2}" srcOrd="0" destOrd="0" presId="urn:microsoft.com/office/officeart/2005/8/layout/process5"/>
    <dgm:cxn modelId="{6A1A0653-F399-A74A-AADC-1B6576B84FAA}" type="presParOf" srcId="{DC447E65-C9DD-3B47-A0A7-4F8547D83973}" destId="{7BE36FD2-F8EA-6348-81BE-02E5CFEABB70}" srcOrd="6" destOrd="0" presId="urn:microsoft.com/office/officeart/2005/8/layout/process5"/>
    <dgm:cxn modelId="{67F7F36E-0B6D-9448-8F27-FA03A9F6242A}" type="presParOf" srcId="{DC447E65-C9DD-3B47-A0A7-4F8547D83973}" destId="{A12A5487-F711-D345-834D-3BD964419F90}" srcOrd="7" destOrd="0" presId="urn:microsoft.com/office/officeart/2005/8/layout/process5"/>
    <dgm:cxn modelId="{99034734-3701-5A4C-A0F5-36F178F36931}" type="presParOf" srcId="{A12A5487-F711-D345-834D-3BD964419F90}" destId="{61854011-26D4-0345-B65A-E86439B81A77}" srcOrd="0" destOrd="0" presId="urn:microsoft.com/office/officeart/2005/8/layout/process5"/>
    <dgm:cxn modelId="{FA4702C1-530F-8C43-BB71-1EC1AA106895}" type="presParOf" srcId="{DC447E65-C9DD-3B47-A0A7-4F8547D83973}" destId="{57180015-F0FA-3546-A9E6-1621284FE7F9}" srcOrd="8"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D6153D-5361-6249-9FB1-52620E00AD5F}" type="doc">
      <dgm:prSet loTypeId="urn:microsoft.com/office/officeart/2005/8/layout/process5" loCatId="" qsTypeId="urn:microsoft.com/office/officeart/2005/8/quickstyle/simple1" qsCatId="simple" csTypeId="urn:microsoft.com/office/officeart/2005/8/colors/accent1_2" csCatId="accent1" phldr="1"/>
      <dgm:spPr/>
      <dgm:t>
        <a:bodyPr/>
        <a:lstStyle/>
        <a:p>
          <a:endParaRPr lang="en-US"/>
        </a:p>
      </dgm:t>
    </dgm:pt>
    <dgm:pt modelId="{AFE767B2-8F00-3248-8DC9-8F7DBB9DDBD7}">
      <dgm:prSet phldrT="[Text]"/>
      <dgm:spPr>
        <a:solidFill>
          <a:schemeClr val="accent1">
            <a:lumMod val="75000"/>
          </a:schemeClr>
        </a:solidFill>
      </dgm:spPr>
      <dgm:t>
        <a:bodyPr/>
        <a:lstStyle/>
        <a:p>
          <a:r>
            <a:rPr lang="en-US" dirty="0"/>
            <a:t>Mix Either 100mg Ketamine/100cc or 250mg/100cc</a:t>
          </a:r>
        </a:p>
      </dgm:t>
    </dgm:pt>
    <dgm:pt modelId="{8DAF73D5-1C21-C64E-8888-8FC68B165E5D}" type="parTrans" cxnId="{695C49ED-11DB-184A-BF91-0DF9419055A0}">
      <dgm:prSet/>
      <dgm:spPr/>
      <dgm:t>
        <a:bodyPr/>
        <a:lstStyle/>
        <a:p>
          <a:endParaRPr lang="en-US"/>
        </a:p>
      </dgm:t>
    </dgm:pt>
    <dgm:pt modelId="{6B18F1F5-AE4A-A149-AE24-C9CEFF8A95E1}" type="sibTrans" cxnId="{695C49ED-11DB-184A-BF91-0DF9419055A0}">
      <dgm:prSet/>
      <dgm:spPr>
        <a:solidFill>
          <a:schemeClr val="accent1">
            <a:lumMod val="40000"/>
            <a:lumOff val="60000"/>
          </a:schemeClr>
        </a:solidFill>
      </dgm:spPr>
      <dgm:t>
        <a:bodyPr/>
        <a:lstStyle/>
        <a:p>
          <a:endParaRPr lang="en-US"/>
        </a:p>
      </dgm:t>
    </dgm:pt>
    <dgm:pt modelId="{6F36E138-4871-F44B-A022-6BDFEA686114}">
      <dgm:prSet phldrT="[Text]"/>
      <dgm:spPr>
        <a:solidFill>
          <a:schemeClr val="accent1">
            <a:lumMod val="75000"/>
          </a:schemeClr>
        </a:solidFill>
      </dgm:spPr>
      <dgm:t>
        <a:bodyPr/>
        <a:lstStyle/>
        <a:p>
          <a:r>
            <a:rPr lang="en-US" dirty="0"/>
            <a:t>Calculate initial dose of 0.5mg/kg</a:t>
          </a:r>
        </a:p>
      </dgm:t>
    </dgm:pt>
    <dgm:pt modelId="{1E6D9AC7-61D2-E94D-9504-2435D2E9CE98}" type="parTrans" cxnId="{17FE1D85-E8F9-FA49-8E11-132E2412C1A4}">
      <dgm:prSet/>
      <dgm:spPr/>
      <dgm:t>
        <a:bodyPr/>
        <a:lstStyle/>
        <a:p>
          <a:endParaRPr lang="en-US"/>
        </a:p>
      </dgm:t>
    </dgm:pt>
    <dgm:pt modelId="{DE59B91A-1608-5F46-AE62-733D4BCE7F54}" type="sibTrans" cxnId="{17FE1D85-E8F9-FA49-8E11-132E2412C1A4}">
      <dgm:prSet/>
      <dgm:spPr>
        <a:solidFill>
          <a:schemeClr val="accent1">
            <a:lumMod val="40000"/>
            <a:lumOff val="60000"/>
          </a:schemeClr>
        </a:solidFill>
      </dgm:spPr>
      <dgm:t>
        <a:bodyPr/>
        <a:lstStyle/>
        <a:p>
          <a:endParaRPr lang="en-US"/>
        </a:p>
      </dgm:t>
    </dgm:pt>
    <dgm:pt modelId="{6019A614-AD5F-4341-AD30-84CFC7EC9AB9}">
      <dgm:prSet phldrT="[Text]"/>
      <dgm:spPr>
        <a:solidFill>
          <a:schemeClr val="accent1">
            <a:lumMod val="75000"/>
          </a:schemeClr>
        </a:solidFill>
      </dgm:spPr>
      <dgm:t>
        <a:bodyPr/>
        <a:lstStyle/>
        <a:p>
          <a:r>
            <a:rPr lang="en-US" dirty="0"/>
            <a:t>Run initial infusion at 0.5mg/kg/hour</a:t>
          </a:r>
        </a:p>
      </dgm:t>
    </dgm:pt>
    <dgm:pt modelId="{288663A4-48A2-974E-8A4B-51FA0D7FC599}" type="parTrans" cxnId="{AD42E4A8-D18F-3A45-83D3-0C57F6B79415}">
      <dgm:prSet/>
      <dgm:spPr/>
      <dgm:t>
        <a:bodyPr/>
        <a:lstStyle/>
        <a:p>
          <a:endParaRPr lang="en-US"/>
        </a:p>
      </dgm:t>
    </dgm:pt>
    <dgm:pt modelId="{44D47555-473F-CE4E-B7AF-99E97C467B9E}" type="sibTrans" cxnId="{AD42E4A8-D18F-3A45-83D3-0C57F6B79415}">
      <dgm:prSet/>
      <dgm:spPr>
        <a:solidFill>
          <a:schemeClr val="accent1">
            <a:lumMod val="40000"/>
            <a:lumOff val="60000"/>
          </a:schemeClr>
        </a:solidFill>
      </dgm:spPr>
      <dgm:t>
        <a:bodyPr/>
        <a:lstStyle/>
        <a:p>
          <a:endParaRPr lang="en-US"/>
        </a:p>
      </dgm:t>
    </dgm:pt>
    <dgm:pt modelId="{F7293B2B-0833-D746-9DB1-316E64AB1BFC}">
      <dgm:prSet phldrT="[Text]"/>
      <dgm:spPr>
        <a:solidFill>
          <a:schemeClr val="accent1">
            <a:lumMod val="75000"/>
          </a:schemeClr>
        </a:solidFill>
      </dgm:spPr>
      <dgm:t>
        <a:bodyPr/>
        <a:lstStyle/>
        <a:p>
          <a:r>
            <a:rPr lang="en-US" dirty="0"/>
            <a:t>Administer adjuncts as needed (Versed*/Zofran)</a:t>
          </a:r>
        </a:p>
      </dgm:t>
    </dgm:pt>
    <dgm:pt modelId="{56248117-8196-E841-8756-68A49A923A20}" type="parTrans" cxnId="{E05A12FE-3833-3F48-8BE3-7D3F46463890}">
      <dgm:prSet/>
      <dgm:spPr/>
      <dgm:t>
        <a:bodyPr/>
        <a:lstStyle/>
        <a:p>
          <a:endParaRPr lang="en-US"/>
        </a:p>
      </dgm:t>
    </dgm:pt>
    <dgm:pt modelId="{910C020C-8F03-444C-9432-E6DF3F37F73B}" type="sibTrans" cxnId="{E05A12FE-3833-3F48-8BE3-7D3F46463890}">
      <dgm:prSet/>
      <dgm:spPr>
        <a:solidFill>
          <a:schemeClr val="accent1">
            <a:lumMod val="40000"/>
            <a:lumOff val="60000"/>
          </a:schemeClr>
        </a:solidFill>
      </dgm:spPr>
      <dgm:t>
        <a:bodyPr/>
        <a:lstStyle/>
        <a:p>
          <a:endParaRPr lang="en-US"/>
        </a:p>
      </dgm:t>
    </dgm:pt>
    <dgm:pt modelId="{5221CC84-B578-EE43-9FB3-DE13264A0E6A}">
      <dgm:prSet phldrT="[Text]"/>
      <dgm:spPr>
        <a:solidFill>
          <a:schemeClr val="accent1">
            <a:lumMod val="75000"/>
          </a:schemeClr>
        </a:solidFill>
      </dgm:spPr>
      <dgm:t>
        <a:bodyPr/>
        <a:lstStyle/>
        <a:p>
          <a:r>
            <a:rPr lang="en-US" dirty="0"/>
            <a:t>Monitor for at least 30 minutes prior to D/C</a:t>
          </a:r>
        </a:p>
      </dgm:t>
    </dgm:pt>
    <dgm:pt modelId="{3E8A2204-10CB-C645-93BE-EF9D3D9CC9E2}" type="parTrans" cxnId="{7E2A79AB-D0F4-0A4F-8701-2DDAA2F69E5C}">
      <dgm:prSet/>
      <dgm:spPr/>
      <dgm:t>
        <a:bodyPr/>
        <a:lstStyle/>
        <a:p>
          <a:endParaRPr lang="en-US"/>
        </a:p>
      </dgm:t>
    </dgm:pt>
    <dgm:pt modelId="{75F65126-200D-8D45-82BA-882B5F3C1A74}" type="sibTrans" cxnId="{7E2A79AB-D0F4-0A4F-8701-2DDAA2F69E5C}">
      <dgm:prSet/>
      <dgm:spPr/>
      <dgm:t>
        <a:bodyPr/>
        <a:lstStyle/>
        <a:p>
          <a:endParaRPr lang="en-US"/>
        </a:p>
      </dgm:t>
    </dgm:pt>
    <dgm:pt modelId="{DC447E65-C9DD-3B47-A0A7-4F8547D83973}" type="pres">
      <dgm:prSet presAssocID="{C2D6153D-5361-6249-9FB1-52620E00AD5F}" presName="diagram" presStyleCnt="0">
        <dgm:presLayoutVars>
          <dgm:dir/>
          <dgm:resizeHandles val="exact"/>
        </dgm:presLayoutVars>
      </dgm:prSet>
      <dgm:spPr/>
    </dgm:pt>
    <dgm:pt modelId="{65241E4B-C813-8D45-8986-FA92498FE714}" type="pres">
      <dgm:prSet presAssocID="{AFE767B2-8F00-3248-8DC9-8F7DBB9DDBD7}" presName="node" presStyleLbl="node1" presStyleIdx="0" presStyleCnt="5">
        <dgm:presLayoutVars>
          <dgm:bulletEnabled val="1"/>
        </dgm:presLayoutVars>
      </dgm:prSet>
      <dgm:spPr/>
    </dgm:pt>
    <dgm:pt modelId="{AA68495C-E5F8-934E-828B-7F76C392C253}" type="pres">
      <dgm:prSet presAssocID="{6B18F1F5-AE4A-A149-AE24-C9CEFF8A95E1}" presName="sibTrans" presStyleLbl="sibTrans2D1" presStyleIdx="0" presStyleCnt="4"/>
      <dgm:spPr/>
    </dgm:pt>
    <dgm:pt modelId="{D4CBCCBD-B4E7-FC47-BBD5-42842AF31852}" type="pres">
      <dgm:prSet presAssocID="{6B18F1F5-AE4A-A149-AE24-C9CEFF8A95E1}" presName="connectorText" presStyleLbl="sibTrans2D1" presStyleIdx="0" presStyleCnt="4"/>
      <dgm:spPr/>
    </dgm:pt>
    <dgm:pt modelId="{C3441B23-C823-BE47-B899-1AABB5F1B57B}" type="pres">
      <dgm:prSet presAssocID="{6F36E138-4871-F44B-A022-6BDFEA686114}" presName="node" presStyleLbl="node1" presStyleIdx="1" presStyleCnt="5">
        <dgm:presLayoutVars>
          <dgm:bulletEnabled val="1"/>
        </dgm:presLayoutVars>
      </dgm:prSet>
      <dgm:spPr/>
    </dgm:pt>
    <dgm:pt modelId="{299FD460-8C81-F941-87D7-ED33036F57F1}" type="pres">
      <dgm:prSet presAssocID="{DE59B91A-1608-5F46-AE62-733D4BCE7F54}" presName="sibTrans" presStyleLbl="sibTrans2D1" presStyleIdx="1" presStyleCnt="4"/>
      <dgm:spPr/>
    </dgm:pt>
    <dgm:pt modelId="{E77B50C3-1B7C-1F4D-93FB-FCDC35E0D9C6}" type="pres">
      <dgm:prSet presAssocID="{DE59B91A-1608-5F46-AE62-733D4BCE7F54}" presName="connectorText" presStyleLbl="sibTrans2D1" presStyleIdx="1" presStyleCnt="4"/>
      <dgm:spPr/>
    </dgm:pt>
    <dgm:pt modelId="{20057071-BCCC-4D4F-ADBB-F8A7FD29036F}" type="pres">
      <dgm:prSet presAssocID="{6019A614-AD5F-4341-AD30-84CFC7EC9AB9}" presName="node" presStyleLbl="node1" presStyleIdx="2" presStyleCnt="5">
        <dgm:presLayoutVars>
          <dgm:bulletEnabled val="1"/>
        </dgm:presLayoutVars>
      </dgm:prSet>
      <dgm:spPr/>
    </dgm:pt>
    <dgm:pt modelId="{FEEBDAB1-531E-1541-AF14-35409BCB5E11}" type="pres">
      <dgm:prSet presAssocID="{44D47555-473F-CE4E-B7AF-99E97C467B9E}" presName="sibTrans" presStyleLbl="sibTrans2D1" presStyleIdx="2" presStyleCnt="4"/>
      <dgm:spPr/>
    </dgm:pt>
    <dgm:pt modelId="{42497C44-8E6D-454C-BA4B-FDEEF762E9C2}" type="pres">
      <dgm:prSet presAssocID="{44D47555-473F-CE4E-B7AF-99E97C467B9E}" presName="connectorText" presStyleLbl="sibTrans2D1" presStyleIdx="2" presStyleCnt="4"/>
      <dgm:spPr/>
    </dgm:pt>
    <dgm:pt modelId="{7BE36FD2-F8EA-6348-81BE-02E5CFEABB70}" type="pres">
      <dgm:prSet presAssocID="{F7293B2B-0833-D746-9DB1-316E64AB1BFC}" presName="node" presStyleLbl="node1" presStyleIdx="3" presStyleCnt="5">
        <dgm:presLayoutVars>
          <dgm:bulletEnabled val="1"/>
        </dgm:presLayoutVars>
      </dgm:prSet>
      <dgm:spPr/>
    </dgm:pt>
    <dgm:pt modelId="{A12A5487-F711-D345-834D-3BD964419F90}" type="pres">
      <dgm:prSet presAssocID="{910C020C-8F03-444C-9432-E6DF3F37F73B}" presName="sibTrans" presStyleLbl="sibTrans2D1" presStyleIdx="3" presStyleCnt="4"/>
      <dgm:spPr/>
    </dgm:pt>
    <dgm:pt modelId="{61854011-26D4-0345-B65A-E86439B81A77}" type="pres">
      <dgm:prSet presAssocID="{910C020C-8F03-444C-9432-E6DF3F37F73B}" presName="connectorText" presStyleLbl="sibTrans2D1" presStyleIdx="3" presStyleCnt="4"/>
      <dgm:spPr/>
    </dgm:pt>
    <dgm:pt modelId="{57180015-F0FA-3546-A9E6-1621284FE7F9}" type="pres">
      <dgm:prSet presAssocID="{5221CC84-B578-EE43-9FB3-DE13264A0E6A}" presName="node" presStyleLbl="node1" presStyleIdx="4" presStyleCnt="5">
        <dgm:presLayoutVars>
          <dgm:bulletEnabled val="1"/>
        </dgm:presLayoutVars>
      </dgm:prSet>
      <dgm:spPr/>
    </dgm:pt>
  </dgm:ptLst>
  <dgm:cxnLst>
    <dgm:cxn modelId="{4BB8D001-8175-2B48-B65B-D7A2B21193A8}" type="presOf" srcId="{6B18F1F5-AE4A-A149-AE24-C9CEFF8A95E1}" destId="{D4CBCCBD-B4E7-FC47-BBD5-42842AF31852}" srcOrd="1" destOrd="0" presId="urn:microsoft.com/office/officeart/2005/8/layout/process5"/>
    <dgm:cxn modelId="{4B0B4704-7660-3346-9D78-3B2CA2D609D2}" type="presOf" srcId="{6B18F1F5-AE4A-A149-AE24-C9CEFF8A95E1}" destId="{AA68495C-E5F8-934E-828B-7F76C392C253}" srcOrd="0" destOrd="0" presId="urn:microsoft.com/office/officeart/2005/8/layout/process5"/>
    <dgm:cxn modelId="{1F2BE508-20F7-4F4E-A4D4-56DF71DAFCBA}" type="presOf" srcId="{5221CC84-B578-EE43-9FB3-DE13264A0E6A}" destId="{57180015-F0FA-3546-A9E6-1621284FE7F9}" srcOrd="0" destOrd="0" presId="urn:microsoft.com/office/officeart/2005/8/layout/process5"/>
    <dgm:cxn modelId="{CD6EA10D-6D1E-2F40-A751-CD72B0FAA5A9}" type="presOf" srcId="{6019A614-AD5F-4341-AD30-84CFC7EC9AB9}" destId="{20057071-BCCC-4D4F-ADBB-F8A7FD29036F}" srcOrd="0" destOrd="0" presId="urn:microsoft.com/office/officeart/2005/8/layout/process5"/>
    <dgm:cxn modelId="{2D0EAF11-2E22-3C4D-B3AD-FBD747879A8D}" type="presOf" srcId="{910C020C-8F03-444C-9432-E6DF3F37F73B}" destId="{A12A5487-F711-D345-834D-3BD964419F90}" srcOrd="0" destOrd="0" presId="urn:microsoft.com/office/officeart/2005/8/layout/process5"/>
    <dgm:cxn modelId="{40C3EF3B-BC45-DB45-8C43-A906145C4BA2}" type="presOf" srcId="{DE59B91A-1608-5F46-AE62-733D4BCE7F54}" destId="{E77B50C3-1B7C-1F4D-93FB-FCDC35E0D9C6}" srcOrd="1" destOrd="0" presId="urn:microsoft.com/office/officeart/2005/8/layout/process5"/>
    <dgm:cxn modelId="{36262E4F-A16B-384F-BB89-8A6A9078449A}" type="presOf" srcId="{AFE767B2-8F00-3248-8DC9-8F7DBB9DDBD7}" destId="{65241E4B-C813-8D45-8986-FA92498FE714}" srcOrd="0" destOrd="0" presId="urn:microsoft.com/office/officeart/2005/8/layout/process5"/>
    <dgm:cxn modelId="{7799395A-3A63-5143-9208-4C385F0BBC67}" type="presOf" srcId="{6F36E138-4871-F44B-A022-6BDFEA686114}" destId="{C3441B23-C823-BE47-B899-1AABB5F1B57B}" srcOrd="0" destOrd="0" presId="urn:microsoft.com/office/officeart/2005/8/layout/process5"/>
    <dgm:cxn modelId="{57501D6D-8C1D-4343-8F71-456C9C850082}" type="presOf" srcId="{C2D6153D-5361-6249-9FB1-52620E00AD5F}" destId="{DC447E65-C9DD-3B47-A0A7-4F8547D83973}" srcOrd="0" destOrd="0" presId="urn:microsoft.com/office/officeart/2005/8/layout/process5"/>
    <dgm:cxn modelId="{5D6B346D-A0BE-D949-933E-79ADF94C2BBD}" type="presOf" srcId="{DE59B91A-1608-5F46-AE62-733D4BCE7F54}" destId="{299FD460-8C81-F941-87D7-ED33036F57F1}" srcOrd="0" destOrd="0" presId="urn:microsoft.com/office/officeart/2005/8/layout/process5"/>
    <dgm:cxn modelId="{81803283-D3AC-644D-8786-5274A4E37CD9}" type="presOf" srcId="{44D47555-473F-CE4E-B7AF-99E97C467B9E}" destId="{42497C44-8E6D-454C-BA4B-FDEEF762E9C2}" srcOrd="1" destOrd="0" presId="urn:microsoft.com/office/officeart/2005/8/layout/process5"/>
    <dgm:cxn modelId="{17FE1D85-E8F9-FA49-8E11-132E2412C1A4}" srcId="{C2D6153D-5361-6249-9FB1-52620E00AD5F}" destId="{6F36E138-4871-F44B-A022-6BDFEA686114}" srcOrd="1" destOrd="0" parTransId="{1E6D9AC7-61D2-E94D-9504-2435D2E9CE98}" sibTransId="{DE59B91A-1608-5F46-AE62-733D4BCE7F54}"/>
    <dgm:cxn modelId="{BBB5A686-6C34-524A-958A-1785950EB587}" type="presOf" srcId="{F7293B2B-0833-D746-9DB1-316E64AB1BFC}" destId="{7BE36FD2-F8EA-6348-81BE-02E5CFEABB70}" srcOrd="0" destOrd="0" presId="urn:microsoft.com/office/officeart/2005/8/layout/process5"/>
    <dgm:cxn modelId="{AD42E4A8-D18F-3A45-83D3-0C57F6B79415}" srcId="{C2D6153D-5361-6249-9FB1-52620E00AD5F}" destId="{6019A614-AD5F-4341-AD30-84CFC7EC9AB9}" srcOrd="2" destOrd="0" parTransId="{288663A4-48A2-974E-8A4B-51FA0D7FC599}" sibTransId="{44D47555-473F-CE4E-B7AF-99E97C467B9E}"/>
    <dgm:cxn modelId="{7E2A79AB-D0F4-0A4F-8701-2DDAA2F69E5C}" srcId="{C2D6153D-5361-6249-9FB1-52620E00AD5F}" destId="{5221CC84-B578-EE43-9FB3-DE13264A0E6A}" srcOrd="4" destOrd="0" parTransId="{3E8A2204-10CB-C645-93BE-EF9D3D9CC9E2}" sibTransId="{75F65126-200D-8D45-82BA-882B5F3C1A74}"/>
    <dgm:cxn modelId="{32A801C2-4C59-BF48-A8A3-C04201CD08AE}" type="presOf" srcId="{44D47555-473F-CE4E-B7AF-99E97C467B9E}" destId="{FEEBDAB1-531E-1541-AF14-35409BCB5E11}" srcOrd="0" destOrd="0" presId="urn:microsoft.com/office/officeart/2005/8/layout/process5"/>
    <dgm:cxn modelId="{3EE6FACE-2D24-4F4B-8E65-19BB0CC75EAB}" type="presOf" srcId="{910C020C-8F03-444C-9432-E6DF3F37F73B}" destId="{61854011-26D4-0345-B65A-E86439B81A77}" srcOrd="1" destOrd="0" presId="urn:microsoft.com/office/officeart/2005/8/layout/process5"/>
    <dgm:cxn modelId="{695C49ED-11DB-184A-BF91-0DF9419055A0}" srcId="{C2D6153D-5361-6249-9FB1-52620E00AD5F}" destId="{AFE767B2-8F00-3248-8DC9-8F7DBB9DDBD7}" srcOrd="0" destOrd="0" parTransId="{8DAF73D5-1C21-C64E-8888-8FC68B165E5D}" sibTransId="{6B18F1F5-AE4A-A149-AE24-C9CEFF8A95E1}"/>
    <dgm:cxn modelId="{E05A12FE-3833-3F48-8BE3-7D3F46463890}" srcId="{C2D6153D-5361-6249-9FB1-52620E00AD5F}" destId="{F7293B2B-0833-D746-9DB1-316E64AB1BFC}" srcOrd="3" destOrd="0" parTransId="{56248117-8196-E841-8756-68A49A923A20}" sibTransId="{910C020C-8F03-444C-9432-E6DF3F37F73B}"/>
    <dgm:cxn modelId="{7C830A0D-BC22-8C43-94FA-4E2216713340}" type="presParOf" srcId="{DC447E65-C9DD-3B47-A0A7-4F8547D83973}" destId="{65241E4B-C813-8D45-8986-FA92498FE714}" srcOrd="0" destOrd="0" presId="urn:microsoft.com/office/officeart/2005/8/layout/process5"/>
    <dgm:cxn modelId="{99247E33-8C6B-D64D-9C6F-9105B6D2E0FC}" type="presParOf" srcId="{DC447E65-C9DD-3B47-A0A7-4F8547D83973}" destId="{AA68495C-E5F8-934E-828B-7F76C392C253}" srcOrd="1" destOrd="0" presId="urn:microsoft.com/office/officeart/2005/8/layout/process5"/>
    <dgm:cxn modelId="{DED752B1-8E51-2843-A6D0-650E969CFCB9}" type="presParOf" srcId="{AA68495C-E5F8-934E-828B-7F76C392C253}" destId="{D4CBCCBD-B4E7-FC47-BBD5-42842AF31852}" srcOrd="0" destOrd="0" presId="urn:microsoft.com/office/officeart/2005/8/layout/process5"/>
    <dgm:cxn modelId="{B71F178F-A4DB-E241-A69F-B27FEFE6285D}" type="presParOf" srcId="{DC447E65-C9DD-3B47-A0A7-4F8547D83973}" destId="{C3441B23-C823-BE47-B899-1AABB5F1B57B}" srcOrd="2" destOrd="0" presId="urn:microsoft.com/office/officeart/2005/8/layout/process5"/>
    <dgm:cxn modelId="{5BD44A35-F795-764E-A0BF-C57E65FC9BA6}" type="presParOf" srcId="{DC447E65-C9DD-3B47-A0A7-4F8547D83973}" destId="{299FD460-8C81-F941-87D7-ED33036F57F1}" srcOrd="3" destOrd="0" presId="urn:microsoft.com/office/officeart/2005/8/layout/process5"/>
    <dgm:cxn modelId="{FA4E8110-A491-E44D-B208-1599F113D211}" type="presParOf" srcId="{299FD460-8C81-F941-87D7-ED33036F57F1}" destId="{E77B50C3-1B7C-1F4D-93FB-FCDC35E0D9C6}" srcOrd="0" destOrd="0" presId="urn:microsoft.com/office/officeart/2005/8/layout/process5"/>
    <dgm:cxn modelId="{963F82BA-E6B8-E242-A75C-113737FF515A}" type="presParOf" srcId="{DC447E65-C9DD-3B47-A0A7-4F8547D83973}" destId="{20057071-BCCC-4D4F-ADBB-F8A7FD29036F}" srcOrd="4" destOrd="0" presId="urn:microsoft.com/office/officeart/2005/8/layout/process5"/>
    <dgm:cxn modelId="{57AD09AB-9F94-C143-9E1C-B7FE68A677EC}" type="presParOf" srcId="{DC447E65-C9DD-3B47-A0A7-4F8547D83973}" destId="{FEEBDAB1-531E-1541-AF14-35409BCB5E11}" srcOrd="5" destOrd="0" presId="urn:microsoft.com/office/officeart/2005/8/layout/process5"/>
    <dgm:cxn modelId="{0CCD8C56-4061-8E4C-89BE-1D6CED16CF68}" type="presParOf" srcId="{FEEBDAB1-531E-1541-AF14-35409BCB5E11}" destId="{42497C44-8E6D-454C-BA4B-FDEEF762E9C2}" srcOrd="0" destOrd="0" presId="urn:microsoft.com/office/officeart/2005/8/layout/process5"/>
    <dgm:cxn modelId="{6A1A0653-F399-A74A-AADC-1B6576B84FAA}" type="presParOf" srcId="{DC447E65-C9DD-3B47-A0A7-4F8547D83973}" destId="{7BE36FD2-F8EA-6348-81BE-02E5CFEABB70}" srcOrd="6" destOrd="0" presId="urn:microsoft.com/office/officeart/2005/8/layout/process5"/>
    <dgm:cxn modelId="{67F7F36E-0B6D-9448-8F27-FA03A9F6242A}" type="presParOf" srcId="{DC447E65-C9DD-3B47-A0A7-4F8547D83973}" destId="{A12A5487-F711-D345-834D-3BD964419F90}" srcOrd="7" destOrd="0" presId="urn:microsoft.com/office/officeart/2005/8/layout/process5"/>
    <dgm:cxn modelId="{99034734-3701-5A4C-A0F5-36F178F36931}" type="presParOf" srcId="{A12A5487-F711-D345-834D-3BD964419F90}" destId="{61854011-26D4-0345-B65A-E86439B81A77}" srcOrd="0" destOrd="0" presId="urn:microsoft.com/office/officeart/2005/8/layout/process5"/>
    <dgm:cxn modelId="{FA4702C1-530F-8C43-BB71-1EC1AA106895}" type="presParOf" srcId="{DC447E65-C9DD-3B47-A0A7-4F8547D83973}" destId="{57180015-F0FA-3546-A9E6-1621284FE7F9}" srcOrd="8"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385425-CC88-1148-B128-55E77D846695}">
      <dsp:nvSpPr>
        <dsp:cNvPr id="0" name=""/>
        <dsp:cNvSpPr/>
      </dsp:nvSpPr>
      <dsp:spPr>
        <a:xfrm rot="5400000">
          <a:off x="7008124" y="-2942215"/>
          <a:ext cx="906758" cy="7022592"/>
        </a:xfrm>
        <a:prstGeom prst="round2SameRect">
          <a:avLst/>
        </a:prstGeom>
        <a:solidFill>
          <a:schemeClr val="accent1">
            <a:lumMod val="40000"/>
            <a:lumOff val="6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t>2.5-3 Hours</a:t>
          </a:r>
        </a:p>
      </dsp:txBody>
      <dsp:txXfrm rot="-5400000">
        <a:off x="3950207" y="159966"/>
        <a:ext cx="6978328" cy="818230"/>
      </dsp:txXfrm>
    </dsp:sp>
    <dsp:sp modelId="{62884D46-A2F1-7B4E-8E89-18E90FAEB414}">
      <dsp:nvSpPr>
        <dsp:cNvPr id="0" name=""/>
        <dsp:cNvSpPr/>
      </dsp:nvSpPr>
      <dsp:spPr>
        <a:xfrm>
          <a:off x="0" y="2356"/>
          <a:ext cx="3950208" cy="1133448"/>
        </a:xfrm>
        <a:prstGeom prst="roundRect">
          <a:avLst/>
        </a:prstGeom>
        <a:solidFill>
          <a:schemeClr val="accent1">
            <a:lumMod val="75000"/>
          </a:schemeClr>
        </a:solidFill>
        <a:ln w="12700" cap="flat" cmpd="sng" algn="ctr">
          <a:solidFill>
            <a:schemeClr val="accent6">
              <a:lumMod val="50000"/>
              <a:alpha val="82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Biological Half-Life</a:t>
          </a:r>
        </a:p>
      </dsp:txBody>
      <dsp:txXfrm>
        <a:off x="55330" y="57686"/>
        <a:ext cx="3839548" cy="1022788"/>
      </dsp:txXfrm>
    </dsp:sp>
    <dsp:sp modelId="{6A5C765B-D457-E744-A3B3-FF2D19D9BFBD}">
      <dsp:nvSpPr>
        <dsp:cNvPr id="0" name=""/>
        <dsp:cNvSpPr/>
      </dsp:nvSpPr>
      <dsp:spPr>
        <a:xfrm rot="5400000">
          <a:off x="7008124" y="-1752094"/>
          <a:ext cx="906758" cy="7022592"/>
        </a:xfrm>
        <a:prstGeom prst="round2SameRect">
          <a:avLst/>
        </a:prstGeom>
        <a:solidFill>
          <a:schemeClr val="accent1">
            <a:lumMod val="40000"/>
            <a:lumOff val="6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5740" tIns="102870" rIns="205740" bIns="102870" numCol="1" spcCol="1270" anchor="ctr" anchorCtr="0">
          <a:noAutofit/>
        </a:bodyPr>
        <a:lstStyle/>
        <a:p>
          <a:pPr marL="228600" lvl="1" indent="-228600" algn="l" defTabSz="1066800">
            <a:lnSpc>
              <a:spcPct val="90000"/>
            </a:lnSpc>
            <a:spcBef>
              <a:spcPct val="0"/>
            </a:spcBef>
            <a:spcAft>
              <a:spcPct val="15000"/>
            </a:spcAft>
            <a:buChar char="•"/>
          </a:pPr>
          <a:endParaRPr lang="en-US" sz="2400" kern="1200" dirty="0"/>
        </a:p>
        <a:p>
          <a:pPr marL="228600" lvl="1" indent="-228600" algn="l" defTabSz="1066800">
            <a:lnSpc>
              <a:spcPct val="90000"/>
            </a:lnSpc>
            <a:spcBef>
              <a:spcPct val="0"/>
            </a:spcBef>
            <a:spcAft>
              <a:spcPct val="15000"/>
            </a:spcAft>
            <a:buChar char="•"/>
          </a:pPr>
          <a:r>
            <a:rPr lang="en-US" sz="2400" kern="1200" dirty="0"/>
            <a:t>Typically less than 1 Hour IV</a:t>
          </a:r>
        </a:p>
        <a:p>
          <a:pPr marL="228600" lvl="1" indent="-228600" algn="l" defTabSz="1066800">
            <a:lnSpc>
              <a:spcPct val="90000"/>
            </a:lnSpc>
            <a:spcBef>
              <a:spcPct val="0"/>
            </a:spcBef>
            <a:spcAft>
              <a:spcPct val="15000"/>
            </a:spcAft>
            <a:buChar char="•"/>
          </a:pPr>
          <a:r>
            <a:rPr lang="en-US" sz="2400" kern="1200" dirty="0"/>
            <a:t>Up to 2 Hours for IM Administration</a:t>
          </a:r>
        </a:p>
        <a:p>
          <a:pPr marL="171450" lvl="1" indent="-171450" algn="l" defTabSz="755650">
            <a:lnSpc>
              <a:spcPct val="90000"/>
            </a:lnSpc>
            <a:spcBef>
              <a:spcPct val="0"/>
            </a:spcBef>
            <a:spcAft>
              <a:spcPct val="15000"/>
            </a:spcAft>
            <a:buChar char="•"/>
          </a:pPr>
          <a:endParaRPr lang="en-US" sz="1700" kern="1200" dirty="0"/>
        </a:p>
      </dsp:txBody>
      <dsp:txXfrm rot="-5400000">
        <a:off x="3950207" y="1350087"/>
        <a:ext cx="6978328" cy="818230"/>
      </dsp:txXfrm>
    </dsp:sp>
    <dsp:sp modelId="{DCEE83E2-C3C8-CA44-BB98-8909FCC51E33}">
      <dsp:nvSpPr>
        <dsp:cNvPr id="0" name=""/>
        <dsp:cNvSpPr/>
      </dsp:nvSpPr>
      <dsp:spPr>
        <a:xfrm>
          <a:off x="0" y="1192477"/>
          <a:ext cx="3950208" cy="1133448"/>
        </a:xfrm>
        <a:prstGeom prst="roundRect">
          <a:avLst/>
        </a:prstGeom>
        <a:solidFill>
          <a:schemeClr val="accent1">
            <a:lumMod val="75000"/>
          </a:schemeClr>
        </a:solidFill>
        <a:ln w="12700" cap="flat" cmpd="sng" algn="ctr">
          <a:solidFill>
            <a:schemeClr val="accent6">
              <a:lumMod val="50000"/>
              <a:alpha val="83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Duration of Action IV/IM</a:t>
          </a:r>
        </a:p>
      </dsp:txBody>
      <dsp:txXfrm>
        <a:off x="55330" y="1247807"/>
        <a:ext cx="3839548" cy="1022788"/>
      </dsp:txXfrm>
    </dsp:sp>
    <dsp:sp modelId="{A2BB0007-5239-5742-8661-84706DF26324}">
      <dsp:nvSpPr>
        <dsp:cNvPr id="0" name=""/>
        <dsp:cNvSpPr/>
      </dsp:nvSpPr>
      <dsp:spPr>
        <a:xfrm rot="5400000">
          <a:off x="7008124" y="-561973"/>
          <a:ext cx="906758" cy="7022592"/>
        </a:xfrm>
        <a:prstGeom prst="round2SameRect">
          <a:avLst/>
        </a:prstGeom>
        <a:solidFill>
          <a:schemeClr val="accent1">
            <a:lumMod val="40000"/>
            <a:lumOff val="6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Primarily by the Liver</a:t>
          </a:r>
        </a:p>
        <a:p>
          <a:pPr marL="228600" lvl="1" indent="-228600" algn="l" defTabSz="1066800">
            <a:lnSpc>
              <a:spcPct val="90000"/>
            </a:lnSpc>
            <a:spcBef>
              <a:spcPct val="0"/>
            </a:spcBef>
            <a:spcAft>
              <a:spcPct val="15000"/>
            </a:spcAft>
            <a:buChar char="•"/>
          </a:pPr>
          <a:r>
            <a:rPr lang="en-US" sz="2400" kern="1200" dirty="0"/>
            <a:t>Has Several Active Less Potent Metabolites</a:t>
          </a:r>
        </a:p>
      </dsp:txBody>
      <dsp:txXfrm rot="-5400000">
        <a:off x="3950207" y="2540208"/>
        <a:ext cx="6978328" cy="818230"/>
      </dsp:txXfrm>
    </dsp:sp>
    <dsp:sp modelId="{8E5EC793-427D-3D49-9824-90EFBE387595}">
      <dsp:nvSpPr>
        <dsp:cNvPr id="0" name=""/>
        <dsp:cNvSpPr/>
      </dsp:nvSpPr>
      <dsp:spPr>
        <a:xfrm>
          <a:off x="0" y="2382598"/>
          <a:ext cx="3950208" cy="1133448"/>
        </a:xfrm>
        <a:prstGeom prst="roundRect">
          <a:avLst/>
        </a:prstGeom>
        <a:solidFill>
          <a:schemeClr val="accent1">
            <a:lumMod val="75000"/>
          </a:schemeClr>
        </a:solidFill>
        <a:ln w="12700" cap="flat" cmpd="sng" algn="ctr">
          <a:solidFill>
            <a:schemeClr val="accent6">
              <a:lumMod val="50000"/>
              <a:alpha val="77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Metabolized</a:t>
          </a:r>
        </a:p>
      </dsp:txBody>
      <dsp:txXfrm>
        <a:off x="55330" y="2437928"/>
        <a:ext cx="3839548" cy="1022788"/>
      </dsp:txXfrm>
    </dsp:sp>
    <dsp:sp modelId="{A9786C72-9C74-414E-A341-71971C8744DE}">
      <dsp:nvSpPr>
        <dsp:cNvPr id="0" name=""/>
        <dsp:cNvSpPr/>
      </dsp:nvSpPr>
      <dsp:spPr>
        <a:xfrm rot="5400000">
          <a:off x="7008124" y="628147"/>
          <a:ext cx="906758" cy="7022592"/>
        </a:xfrm>
        <a:prstGeom prst="round2SameRect">
          <a:avLst/>
        </a:prstGeom>
        <a:solidFill>
          <a:schemeClr val="accent1">
            <a:lumMod val="40000"/>
            <a:lumOff val="6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90% by the Kidneys</a:t>
          </a:r>
        </a:p>
      </dsp:txBody>
      <dsp:txXfrm rot="-5400000">
        <a:off x="3950207" y="3730328"/>
        <a:ext cx="6978328" cy="818230"/>
      </dsp:txXfrm>
    </dsp:sp>
    <dsp:sp modelId="{2C57490D-DA22-0C44-A9B7-754383C6AD22}">
      <dsp:nvSpPr>
        <dsp:cNvPr id="0" name=""/>
        <dsp:cNvSpPr/>
      </dsp:nvSpPr>
      <dsp:spPr>
        <a:xfrm>
          <a:off x="0" y="3572719"/>
          <a:ext cx="3950208" cy="1133448"/>
        </a:xfrm>
        <a:prstGeom prst="roundRect">
          <a:avLst/>
        </a:prstGeom>
        <a:solidFill>
          <a:schemeClr val="accent1">
            <a:lumMod val="75000"/>
          </a:schemeClr>
        </a:solidFill>
        <a:ln w="12700" cap="flat" cmpd="sng" algn="ctr">
          <a:solidFill>
            <a:schemeClr val="accent6">
              <a:lumMod val="50000"/>
              <a:alpha val="78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Excreted</a:t>
          </a:r>
        </a:p>
      </dsp:txBody>
      <dsp:txXfrm>
        <a:off x="55330" y="3628049"/>
        <a:ext cx="3839548" cy="10227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241E4B-C813-8D45-8986-FA92498FE714}">
      <dsp:nvSpPr>
        <dsp:cNvPr id="0" name=""/>
        <dsp:cNvSpPr/>
      </dsp:nvSpPr>
      <dsp:spPr>
        <a:xfrm>
          <a:off x="243378" y="1627"/>
          <a:ext cx="2639169" cy="1583501"/>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Mix Either 100mg Ketamine/100cc or 250mg/100cc</a:t>
          </a:r>
        </a:p>
      </dsp:txBody>
      <dsp:txXfrm>
        <a:off x="289757" y="48006"/>
        <a:ext cx="2546411" cy="1490743"/>
      </dsp:txXfrm>
    </dsp:sp>
    <dsp:sp modelId="{AA68495C-E5F8-934E-828B-7F76C392C253}">
      <dsp:nvSpPr>
        <dsp:cNvPr id="0" name=""/>
        <dsp:cNvSpPr/>
      </dsp:nvSpPr>
      <dsp:spPr>
        <a:xfrm>
          <a:off x="3114794" y="466120"/>
          <a:ext cx="559503" cy="654513"/>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3114794" y="597023"/>
        <a:ext cx="391652" cy="392707"/>
      </dsp:txXfrm>
    </dsp:sp>
    <dsp:sp modelId="{C3441B23-C823-BE47-B899-1AABB5F1B57B}">
      <dsp:nvSpPr>
        <dsp:cNvPr id="0" name=""/>
        <dsp:cNvSpPr/>
      </dsp:nvSpPr>
      <dsp:spPr>
        <a:xfrm>
          <a:off x="3938215" y="1627"/>
          <a:ext cx="2639169" cy="1583501"/>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Calculate initial dose of 1.2mg/kg</a:t>
          </a:r>
        </a:p>
      </dsp:txBody>
      <dsp:txXfrm>
        <a:off x="3984594" y="48006"/>
        <a:ext cx="2546411" cy="1490743"/>
      </dsp:txXfrm>
    </dsp:sp>
    <dsp:sp modelId="{299FD460-8C81-F941-87D7-ED33036F57F1}">
      <dsp:nvSpPr>
        <dsp:cNvPr id="0" name=""/>
        <dsp:cNvSpPr/>
      </dsp:nvSpPr>
      <dsp:spPr>
        <a:xfrm>
          <a:off x="6809631" y="466120"/>
          <a:ext cx="559503" cy="654513"/>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6809631" y="597023"/>
        <a:ext cx="391652" cy="392707"/>
      </dsp:txXfrm>
    </dsp:sp>
    <dsp:sp modelId="{20057071-BCCC-4D4F-ADBB-F8A7FD29036F}">
      <dsp:nvSpPr>
        <dsp:cNvPr id="0" name=""/>
        <dsp:cNvSpPr/>
      </dsp:nvSpPr>
      <dsp:spPr>
        <a:xfrm>
          <a:off x="7633052" y="1627"/>
          <a:ext cx="2639169" cy="1583501"/>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Run initial infusion at 0.6mg/kg/hour</a:t>
          </a:r>
        </a:p>
      </dsp:txBody>
      <dsp:txXfrm>
        <a:off x="7679431" y="48006"/>
        <a:ext cx="2546411" cy="1490743"/>
      </dsp:txXfrm>
    </dsp:sp>
    <dsp:sp modelId="{FEEBDAB1-531E-1541-AF14-35409BCB5E11}">
      <dsp:nvSpPr>
        <dsp:cNvPr id="0" name=""/>
        <dsp:cNvSpPr/>
      </dsp:nvSpPr>
      <dsp:spPr>
        <a:xfrm rot="5400000">
          <a:off x="8672884" y="1769870"/>
          <a:ext cx="559503" cy="654513"/>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5400000">
        <a:off x="8756283" y="1817375"/>
        <a:ext cx="392707" cy="391652"/>
      </dsp:txXfrm>
    </dsp:sp>
    <dsp:sp modelId="{7BE36FD2-F8EA-6348-81BE-02E5CFEABB70}">
      <dsp:nvSpPr>
        <dsp:cNvPr id="0" name=""/>
        <dsp:cNvSpPr/>
      </dsp:nvSpPr>
      <dsp:spPr>
        <a:xfrm>
          <a:off x="7633052" y="2640796"/>
          <a:ext cx="2639169" cy="1583501"/>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Administer adjuncts as needed (Versed/Zofran)</a:t>
          </a:r>
        </a:p>
      </dsp:txBody>
      <dsp:txXfrm>
        <a:off x="7679431" y="2687175"/>
        <a:ext cx="2546411" cy="1490743"/>
      </dsp:txXfrm>
    </dsp:sp>
    <dsp:sp modelId="{A12A5487-F711-D345-834D-3BD964419F90}">
      <dsp:nvSpPr>
        <dsp:cNvPr id="0" name=""/>
        <dsp:cNvSpPr/>
      </dsp:nvSpPr>
      <dsp:spPr>
        <a:xfrm rot="10800000">
          <a:off x="6841301" y="3105290"/>
          <a:ext cx="559503" cy="654513"/>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7009152" y="3236193"/>
        <a:ext cx="391652" cy="392707"/>
      </dsp:txXfrm>
    </dsp:sp>
    <dsp:sp modelId="{57180015-F0FA-3546-A9E6-1621284FE7F9}">
      <dsp:nvSpPr>
        <dsp:cNvPr id="0" name=""/>
        <dsp:cNvSpPr/>
      </dsp:nvSpPr>
      <dsp:spPr>
        <a:xfrm>
          <a:off x="3938215" y="2640796"/>
          <a:ext cx="2639169" cy="1583501"/>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Monitor for at least 30 minutes prior to D/C</a:t>
          </a:r>
        </a:p>
      </dsp:txBody>
      <dsp:txXfrm>
        <a:off x="3984594" y="2687175"/>
        <a:ext cx="2546411" cy="14907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241E4B-C813-8D45-8986-FA92498FE714}">
      <dsp:nvSpPr>
        <dsp:cNvPr id="0" name=""/>
        <dsp:cNvSpPr/>
      </dsp:nvSpPr>
      <dsp:spPr>
        <a:xfrm>
          <a:off x="243378" y="1627"/>
          <a:ext cx="2639169" cy="1583501"/>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Mix Either 100mg Ketamine/100cc or 250mg/100cc</a:t>
          </a:r>
        </a:p>
      </dsp:txBody>
      <dsp:txXfrm>
        <a:off x="289757" y="48006"/>
        <a:ext cx="2546411" cy="1490743"/>
      </dsp:txXfrm>
    </dsp:sp>
    <dsp:sp modelId="{AA68495C-E5F8-934E-828B-7F76C392C253}">
      <dsp:nvSpPr>
        <dsp:cNvPr id="0" name=""/>
        <dsp:cNvSpPr/>
      </dsp:nvSpPr>
      <dsp:spPr>
        <a:xfrm>
          <a:off x="3114794" y="466120"/>
          <a:ext cx="559503" cy="654513"/>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3114794" y="597023"/>
        <a:ext cx="391652" cy="392707"/>
      </dsp:txXfrm>
    </dsp:sp>
    <dsp:sp modelId="{C3441B23-C823-BE47-B899-1AABB5F1B57B}">
      <dsp:nvSpPr>
        <dsp:cNvPr id="0" name=""/>
        <dsp:cNvSpPr/>
      </dsp:nvSpPr>
      <dsp:spPr>
        <a:xfrm>
          <a:off x="3938215" y="1627"/>
          <a:ext cx="2639169" cy="1583501"/>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Calculate initial dose of 0.5mg/kg</a:t>
          </a:r>
        </a:p>
      </dsp:txBody>
      <dsp:txXfrm>
        <a:off x="3984594" y="48006"/>
        <a:ext cx="2546411" cy="1490743"/>
      </dsp:txXfrm>
    </dsp:sp>
    <dsp:sp modelId="{299FD460-8C81-F941-87D7-ED33036F57F1}">
      <dsp:nvSpPr>
        <dsp:cNvPr id="0" name=""/>
        <dsp:cNvSpPr/>
      </dsp:nvSpPr>
      <dsp:spPr>
        <a:xfrm>
          <a:off x="6809631" y="466120"/>
          <a:ext cx="559503" cy="654513"/>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6809631" y="597023"/>
        <a:ext cx="391652" cy="392707"/>
      </dsp:txXfrm>
    </dsp:sp>
    <dsp:sp modelId="{20057071-BCCC-4D4F-ADBB-F8A7FD29036F}">
      <dsp:nvSpPr>
        <dsp:cNvPr id="0" name=""/>
        <dsp:cNvSpPr/>
      </dsp:nvSpPr>
      <dsp:spPr>
        <a:xfrm>
          <a:off x="7633052" y="1627"/>
          <a:ext cx="2639169" cy="1583501"/>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Run initial infusion at 0.5mg/kg/hour</a:t>
          </a:r>
        </a:p>
      </dsp:txBody>
      <dsp:txXfrm>
        <a:off x="7679431" y="48006"/>
        <a:ext cx="2546411" cy="1490743"/>
      </dsp:txXfrm>
    </dsp:sp>
    <dsp:sp modelId="{FEEBDAB1-531E-1541-AF14-35409BCB5E11}">
      <dsp:nvSpPr>
        <dsp:cNvPr id="0" name=""/>
        <dsp:cNvSpPr/>
      </dsp:nvSpPr>
      <dsp:spPr>
        <a:xfrm rot="5400000">
          <a:off x="8672884" y="1769870"/>
          <a:ext cx="559503" cy="654513"/>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5400000">
        <a:off x="8756283" y="1817375"/>
        <a:ext cx="392707" cy="391652"/>
      </dsp:txXfrm>
    </dsp:sp>
    <dsp:sp modelId="{7BE36FD2-F8EA-6348-81BE-02E5CFEABB70}">
      <dsp:nvSpPr>
        <dsp:cNvPr id="0" name=""/>
        <dsp:cNvSpPr/>
      </dsp:nvSpPr>
      <dsp:spPr>
        <a:xfrm>
          <a:off x="7633052" y="2640796"/>
          <a:ext cx="2639169" cy="1583501"/>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Administer adjuncts as needed (Versed*/Zofran)</a:t>
          </a:r>
        </a:p>
      </dsp:txBody>
      <dsp:txXfrm>
        <a:off x="7679431" y="2687175"/>
        <a:ext cx="2546411" cy="1490743"/>
      </dsp:txXfrm>
    </dsp:sp>
    <dsp:sp modelId="{A12A5487-F711-D345-834D-3BD964419F90}">
      <dsp:nvSpPr>
        <dsp:cNvPr id="0" name=""/>
        <dsp:cNvSpPr/>
      </dsp:nvSpPr>
      <dsp:spPr>
        <a:xfrm rot="10800000">
          <a:off x="6841301" y="3105290"/>
          <a:ext cx="559503" cy="654513"/>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7009152" y="3236193"/>
        <a:ext cx="391652" cy="392707"/>
      </dsp:txXfrm>
    </dsp:sp>
    <dsp:sp modelId="{57180015-F0FA-3546-A9E6-1621284FE7F9}">
      <dsp:nvSpPr>
        <dsp:cNvPr id="0" name=""/>
        <dsp:cNvSpPr/>
      </dsp:nvSpPr>
      <dsp:spPr>
        <a:xfrm>
          <a:off x="3938215" y="2640796"/>
          <a:ext cx="2639169" cy="1583501"/>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Monitor for at least 30 minutes prior to D/C</a:t>
          </a:r>
        </a:p>
      </dsp:txBody>
      <dsp:txXfrm>
        <a:off x="3984594" y="2687175"/>
        <a:ext cx="2546411" cy="149074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3A330D-4A7F-D14E-83AD-60387B325CBB}" type="datetimeFigureOut">
              <a:rPr lang="en-US" smtClean="0"/>
              <a:t>8/19/22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1F9812-DD9E-0245-84C9-1284C867C67F}" type="slidenum">
              <a:rPr lang="en-US" smtClean="0"/>
              <a:t>‹#›</a:t>
            </a:fld>
            <a:endParaRPr lang="en-US"/>
          </a:p>
        </p:txBody>
      </p:sp>
    </p:spTree>
    <p:extLst>
      <p:ext uri="{BB962C8B-B14F-4D97-AF65-F5344CB8AC3E}">
        <p14:creationId xmlns:p14="http://schemas.microsoft.com/office/powerpoint/2010/main" val="305212667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Arial Version – Universally usable</a:t>
            </a:r>
          </a:p>
        </p:txBody>
      </p:sp>
      <p:sp>
        <p:nvSpPr>
          <p:cNvPr id="4" name="Slide Number Placeholder 3"/>
          <p:cNvSpPr>
            <a:spLocks noGrp="1"/>
          </p:cNvSpPr>
          <p:nvPr>
            <p:ph type="sldNum" sz="quarter" idx="5"/>
          </p:nvPr>
        </p:nvSpPr>
        <p:spPr/>
        <p:txBody>
          <a:bodyPr/>
          <a:lstStyle/>
          <a:p>
            <a:fld id="{558BA4BA-964C-B145-8EFE-E93578139D06}" type="slidenum">
              <a:rPr lang="en-US" smtClean="0"/>
              <a:t>1</a:t>
            </a:fld>
            <a:endParaRPr lang="en-US"/>
          </a:p>
        </p:txBody>
      </p:sp>
    </p:spTree>
    <p:extLst>
      <p:ext uri="{BB962C8B-B14F-4D97-AF65-F5344CB8AC3E}">
        <p14:creationId xmlns:p14="http://schemas.microsoft.com/office/powerpoint/2010/main" val="3641264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1F9812-DD9E-0245-84C9-1284C867C67F}" type="slidenum">
              <a:rPr lang="en-US" smtClean="0"/>
              <a:t>11</a:t>
            </a:fld>
            <a:endParaRPr lang="en-US"/>
          </a:p>
        </p:txBody>
      </p:sp>
    </p:spTree>
    <p:extLst>
      <p:ext uri="{BB962C8B-B14F-4D97-AF65-F5344CB8AC3E}">
        <p14:creationId xmlns:p14="http://schemas.microsoft.com/office/powerpoint/2010/main" val="2949181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1F9812-DD9E-0245-84C9-1284C867C67F}" type="slidenum">
              <a:rPr lang="en-US" smtClean="0"/>
              <a:t>12</a:t>
            </a:fld>
            <a:endParaRPr lang="en-US"/>
          </a:p>
        </p:txBody>
      </p:sp>
    </p:spTree>
    <p:extLst>
      <p:ext uri="{BB962C8B-B14F-4D97-AF65-F5344CB8AC3E}">
        <p14:creationId xmlns:p14="http://schemas.microsoft.com/office/powerpoint/2010/main" val="368344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1F9812-DD9E-0245-84C9-1284C867C67F}" type="slidenum">
              <a:rPr lang="en-US" smtClean="0"/>
              <a:t>13</a:t>
            </a:fld>
            <a:endParaRPr lang="en-US"/>
          </a:p>
        </p:txBody>
      </p:sp>
    </p:spTree>
    <p:extLst>
      <p:ext uri="{BB962C8B-B14F-4D97-AF65-F5344CB8AC3E}">
        <p14:creationId xmlns:p14="http://schemas.microsoft.com/office/powerpoint/2010/main" val="2099275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1F9812-DD9E-0245-84C9-1284C867C67F}" type="slidenum">
              <a:rPr lang="en-US" smtClean="0"/>
              <a:t>14</a:t>
            </a:fld>
            <a:endParaRPr lang="en-US"/>
          </a:p>
        </p:txBody>
      </p:sp>
    </p:spTree>
    <p:extLst>
      <p:ext uri="{BB962C8B-B14F-4D97-AF65-F5344CB8AC3E}">
        <p14:creationId xmlns:p14="http://schemas.microsoft.com/office/powerpoint/2010/main" val="28882180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1F9812-DD9E-0245-84C9-1284C867C67F}" type="slidenum">
              <a:rPr lang="en-US" smtClean="0"/>
              <a:t>15</a:t>
            </a:fld>
            <a:endParaRPr lang="en-US"/>
          </a:p>
        </p:txBody>
      </p:sp>
    </p:spTree>
    <p:extLst>
      <p:ext uri="{BB962C8B-B14F-4D97-AF65-F5344CB8AC3E}">
        <p14:creationId xmlns:p14="http://schemas.microsoft.com/office/powerpoint/2010/main" val="2063229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1F9812-DD9E-0245-84C9-1284C867C67F}" type="slidenum">
              <a:rPr lang="en-US" smtClean="0"/>
              <a:t>16</a:t>
            </a:fld>
            <a:endParaRPr lang="en-US"/>
          </a:p>
        </p:txBody>
      </p:sp>
    </p:spTree>
    <p:extLst>
      <p:ext uri="{BB962C8B-B14F-4D97-AF65-F5344CB8AC3E}">
        <p14:creationId xmlns:p14="http://schemas.microsoft.com/office/powerpoint/2010/main" val="1078980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1F9812-DD9E-0245-84C9-1284C867C67F}" type="slidenum">
              <a:rPr lang="en-US" smtClean="0"/>
              <a:t>18</a:t>
            </a:fld>
            <a:endParaRPr lang="en-US"/>
          </a:p>
        </p:txBody>
      </p:sp>
    </p:spTree>
    <p:extLst>
      <p:ext uri="{BB962C8B-B14F-4D97-AF65-F5344CB8AC3E}">
        <p14:creationId xmlns:p14="http://schemas.microsoft.com/office/powerpoint/2010/main" val="1634438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1F9812-DD9E-0245-84C9-1284C867C67F}" type="slidenum">
              <a:rPr lang="en-US" smtClean="0"/>
              <a:t>19</a:t>
            </a:fld>
            <a:endParaRPr lang="en-US"/>
          </a:p>
        </p:txBody>
      </p:sp>
    </p:spTree>
    <p:extLst>
      <p:ext uri="{BB962C8B-B14F-4D97-AF65-F5344CB8AC3E}">
        <p14:creationId xmlns:p14="http://schemas.microsoft.com/office/powerpoint/2010/main" val="42882571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1F9812-DD9E-0245-84C9-1284C867C67F}" type="slidenum">
              <a:rPr lang="en-US" smtClean="0"/>
              <a:t>20</a:t>
            </a:fld>
            <a:endParaRPr lang="en-US"/>
          </a:p>
        </p:txBody>
      </p:sp>
    </p:spTree>
    <p:extLst>
      <p:ext uri="{BB962C8B-B14F-4D97-AF65-F5344CB8AC3E}">
        <p14:creationId xmlns:p14="http://schemas.microsoft.com/office/powerpoint/2010/main" val="5295838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1F9812-DD9E-0245-84C9-1284C867C67F}" type="slidenum">
              <a:rPr lang="en-US" smtClean="0"/>
              <a:t>22</a:t>
            </a:fld>
            <a:endParaRPr lang="en-US"/>
          </a:p>
        </p:txBody>
      </p:sp>
    </p:spTree>
    <p:extLst>
      <p:ext uri="{BB962C8B-B14F-4D97-AF65-F5344CB8AC3E}">
        <p14:creationId xmlns:p14="http://schemas.microsoft.com/office/powerpoint/2010/main" val="2356895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1F9812-DD9E-0245-84C9-1284C867C67F}" type="slidenum">
              <a:rPr lang="en-US" smtClean="0"/>
              <a:t>3</a:t>
            </a:fld>
            <a:endParaRPr lang="en-US"/>
          </a:p>
        </p:txBody>
      </p:sp>
    </p:spTree>
    <p:extLst>
      <p:ext uri="{BB962C8B-B14F-4D97-AF65-F5344CB8AC3E}">
        <p14:creationId xmlns:p14="http://schemas.microsoft.com/office/powerpoint/2010/main" val="32183335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1F9812-DD9E-0245-84C9-1284C867C67F}" type="slidenum">
              <a:rPr lang="en-US" smtClean="0"/>
              <a:t>23</a:t>
            </a:fld>
            <a:endParaRPr lang="en-US"/>
          </a:p>
        </p:txBody>
      </p:sp>
    </p:spTree>
    <p:extLst>
      <p:ext uri="{BB962C8B-B14F-4D97-AF65-F5344CB8AC3E}">
        <p14:creationId xmlns:p14="http://schemas.microsoft.com/office/powerpoint/2010/main" val="3040334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1F9812-DD9E-0245-84C9-1284C867C67F}" type="slidenum">
              <a:rPr lang="en-US" smtClean="0"/>
              <a:t>24</a:t>
            </a:fld>
            <a:endParaRPr lang="en-US"/>
          </a:p>
        </p:txBody>
      </p:sp>
    </p:spTree>
    <p:extLst>
      <p:ext uri="{BB962C8B-B14F-4D97-AF65-F5344CB8AC3E}">
        <p14:creationId xmlns:p14="http://schemas.microsoft.com/office/powerpoint/2010/main" val="33098108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1F9812-DD9E-0245-84C9-1284C867C67F}" type="slidenum">
              <a:rPr lang="en-US" smtClean="0"/>
              <a:t>25</a:t>
            </a:fld>
            <a:endParaRPr lang="en-US"/>
          </a:p>
        </p:txBody>
      </p:sp>
    </p:spTree>
    <p:extLst>
      <p:ext uri="{BB962C8B-B14F-4D97-AF65-F5344CB8AC3E}">
        <p14:creationId xmlns:p14="http://schemas.microsoft.com/office/powerpoint/2010/main" val="25910967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1F9812-DD9E-0245-84C9-1284C867C67F}" type="slidenum">
              <a:rPr lang="en-US" smtClean="0"/>
              <a:t>27</a:t>
            </a:fld>
            <a:endParaRPr lang="en-US"/>
          </a:p>
        </p:txBody>
      </p:sp>
    </p:spTree>
    <p:extLst>
      <p:ext uri="{BB962C8B-B14F-4D97-AF65-F5344CB8AC3E}">
        <p14:creationId xmlns:p14="http://schemas.microsoft.com/office/powerpoint/2010/main" val="33147321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1F9812-DD9E-0245-84C9-1284C867C67F}" type="slidenum">
              <a:rPr lang="en-US" smtClean="0"/>
              <a:t>28</a:t>
            </a:fld>
            <a:endParaRPr lang="en-US"/>
          </a:p>
        </p:txBody>
      </p:sp>
    </p:spTree>
    <p:extLst>
      <p:ext uri="{BB962C8B-B14F-4D97-AF65-F5344CB8AC3E}">
        <p14:creationId xmlns:p14="http://schemas.microsoft.com/office/powerpoint/2010/main" val="32706054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1F9812-DD9E-0245-84C9-1284C867C67F}" type="slidenum">
              <a:rPr lang="en-US" smtClean="0"/>
              <a:t>32</a:t>
            </a:fld>
            <a:endParaRPr lang="en-US"/>
          </a:p>
        </p:txBody>
      </p:sp>
    </p:spTree>
    <p:extLst>
      <p:ext uri="{BB962C8B-B14F-4D97-AF65-F5344CB8AC3E}">
        <p14:creationId xmlns:p14="http://schemas.microsoft.com/office/powerpoint/2010/main" val="18985681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1F9812-DD9E-0245-84C9-1284C867C67F}" type="slidenum">
              <a:rPr lang="en-US" smtClean="0"/>
              <a:t>56</a:t>
            </a:fld>
            <a:endParaRPr lang="en-US"/>
          </a:p>
        </p:txBody>
      </p:sp>
    </p:spTree>
    <p:extLst>
      <p:ext uri="{BB962C8B-B14F-4D97-AF65-F5344CB8AC3E}">
        <p14:creationId xmlns:p14="http://schemas.microsoft.com/office/powerpoint/2010/main" val="35259716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Arial Version – Universally usable</a:t>
            </a:r>
          </a:p>
        </p:txBody>
      </p:sp>
      <p:sp>
        <p:nvSpPr>
          <p:cNvPr id="4" name="Slide Number Placeholder 3"/>
          <p:cNvSpPr>
            <a:spLocks noGrp="1"/>
          </p:cNvSpPr>
          <p:nvPr>
            <p:ph type="sldNum" sz="quarter" idx="5"/>
          </p:nvPr>
        </p:nvSpPr>
        <p:spPr/>
        <p:txBody>
          <a:bodyPr/>
          <a:lstStyle/>
          <a:p>
            <a:fld id="{558BA4BA-964C-B145-8EFE-E93578139D06}" type="slidenum">
              <a:rPr lang="en-US" smtClean="0"/>
              <a:t>59</a:t>
            </a:fld>
            <a:endParaRPr lang="en-US" dirty="0"/>
          </a:p>
        </p:txBody>
      </p:sp>
    </p:spTree>
    <p:extLst>
      <p:ext uri="{BB962C8B-B14F-4D97-AF65-F5344CB8AC3E}">
        <p14:creationId xmlns:p14="http://schemas.microsoft.com/office/powerpoint/2010/main" val="2625145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1F9812-DD9E-0245-84C9-1284C867C67F}" type="slidenum">
              <a:rPr lang="en-US" smtClean="0"/>
              <a:t>4</a:t>
            </a:fld>
            <a:endParaRPr lang="en-US"/>
          </a:p>
        </p:txBody>
      </p:sp>
    </p:spTree>
    <p:extLst>
      <p:ext uri="{BB962C8B-B14F-4D97-AF65-F5344CB8AC3E}">
        <p14:creationId xmlns:p14="http://schemas.microsoft.com/office/powerpoint/2010/main" val="1838336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1F9812-DD9E-0245-84C9-1284C867C67F}" type="slidenum">
              <a:rPr lang="en-US" smtClean="0"/>
              <a:t>5</a:t>
            </a:fld>
            <a:endParaRPr lang="en-US"/>
          </a:p>
        </p:txBody>
      </p:sp>
    </p:spTree>
    <p:extLst>
      <p:ext uri="{BB962C8B-B14F-4D97-AF65-F5344CB8AC3E}">
        <p14:creationId xmlns:p14="http://schemas.microsoft.com/office/powerpoint/2010/main" val="2729812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1F9812-DD9E-0245-84C9-1284C867C67F}" type="slidenum">
              <a:rPr lang="en-US" smtClean="0"/>
              <a:t>6</a:t>
            </a:fld>
            <a:endParaRPr lang="en-US"/>
          </a:p>
        </p:txBody>
      </p:sp>
    </p:spTree>
    <p:extLst>
      <p:ext uri="{BB962C8B-B14F-4D97-AF65-F5344CB8AC3E}">
        <p14:creationId xmlns:p14="http://schemas.microsoft.com/office/powerpoint/2010/main" val="1997611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1F9812-DD9E-0245-84C9-1284C867C67F}" type="slidenum">
              <a:rPr lang="en-US" smtClean="0"/>
              <a:t>7</a:t>
            </a:fld>
            <a:endParaRPr lang="en-US"/>
          </a:p>
        </p:txBody>
      </p:sp>
    </p:spTree>
    <p:extLst>
      <p:ext uri="{BB962C8B-B14F-4D97-AF65-F5344CB8AC3E}">
        <p14:creationId xmlns:p14="http://schemas.microsoft.com/office/powerpoint/2010/main" val="2897914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1F9812-DD9E-0245-84C9-1284C867C67F}" type="slidenum">
              <a:rPr lang="en-US" smtClean="0"/>
              <a:t>8</a:t>
            </a:fld>
            <a:endParaRPr lang="en-US"/>
          </a:p>
        </p:txBody>
      </p:sp>
    </p:spTree>
    <p:extLst>
      <p:ext uri="{BB962C8B-B14F-4D97-AF65-F5344CB8AC3E}">
        <p14:creationId xmlns:p14="http://schemas.microsoft.com/office/powerpoint/2010/main" val="4137811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1F9812-DD9E-0245-84C9-1284C867C67F}" type="slidenum">
              <a:rPr lang="en-US" smtClean="0"/>
              <a:t>9</a:t>
            </a:fld>
            <a:endParaRPr lang="en-US"/>
          </a:p>
        </p:txBody>
      </p:sp>
    </p:spTree>
    <p:extLst>
      <p:ext uri="{BB962C8B-B14F-4D97-AF65-F5344CB8AC3E}">
        <p14:creationId xmlns:p14="http://schemas.microsoft.com/office/powerpoint/2010/main" val="3850989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1F9812-DD9E-0245-84C9-1284C867C67F}" type="slidenum">
              <a:rPr lang="en-US" smtClean="0"/>
              <a:t>10</a:t>
            </a:fld>
            <a:endParaRPr lang="en-US"/>
          </a:p>
        </p:txBody>
      </p:sp>
    </p:spTree>
    <p:extLst>
      <p:ext uri="{BB962C8B-B14F-4D97-AF65-F5344CB8AC3E}">
        <p14:creationId xmlns:p14="http://schemas.microsoft.com/office/powerpoint/2010/main" val="3338706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Title 3">
            <a:extLst>
              <a:ext uri="{FF2B5EF4-FFF2-40B4-BE49-F238E27FC236}">
                <a16:creationId xmlns:a16="http://schemas.microsoft.com/office/drawing/2014/main" id="{679AFC4C-7640-BB40-B953-900D6351B932}"/>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19742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2pPr>
              <a:buClr>
                <a:srgbClr val="118895"/>
              </a:buCl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79239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lvl2pPr>
              <a:buClr>
                <a:srgbClr val="118895"/>
              </a:buCl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75281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Title 3">
            <a:extLst>
              <a:ext uri="{FF2B5EF4-FFF2-40B4-BE49-F238E27FC236}">
                <a16:creationId xmlns:a16="http://schemas.microsoft.com/office/drawing/2014/main" id="{679AFC4C-7640-BB40-B953-900D6351B932}"/>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3537410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b="0" i="0">
                <a:solidFill>
                  <a:schemeClr val="tx1"/>
                </a:solidFill>
                <a:latin typeface="Arial" panose="020B0604020202020204" pitchFamily="34" charset="0"/>
                <a:cs typeface="Arial" panose="020B0604020202020204" pitchFamily="34" charset="0"/>
              </a:defRPr>
            </a:lvl2pPr>
            <a:lvl3pPr>
              <a:defRPr b="0" i="0">
                <a:solidFill>
                  <a:schemeClr val="tx1"/>
                </a:solidFill>
                <a:latin typeface="Arial" panose="020B0604020202020204" pitchFamily="34" charset="0"/>
                <a:cs typeface="Arial" panose="020B0604020202020204" pitchFamily="34" charset="0"/>
              </a:defRPr>
            </a:lvl3pPr>
            <a:lvl4pPr>
              <a:defRPr b="0" i="0">
                <a:solidFill>
                  <a:schemeClr val="tx1"/>
                </a:solidFill>
                <a:latin typeface="Arial" panose="020B0604020202020204" pitchFamily="34" charset="0"/>
                <a:cs typeface="Arial" panose="020B0604020202020204" pitchFamily="34" charset="0"/>
              </a:defRPr>
            </a:lvl4pPr>
            <a:lvl5pPr>
              <a:defRPr b="0" i="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02949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452527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lvl1pPr>
              <a:defRPr sz="2800">
                <a:solidFill>
                  <a:schemeClr val="tx1"/>
                </a:solidFill>
              </a:defRPr>
            </a:lvl1pPr>
            <a:lvl2pPr>
              <a:buClr>
                <a:srgbClr val="118895"/>
              </a:buClr>
              <a:defRPr sz="2400" b="0" i="0">
                <a:solidFill>
                  <a:schemeClr val="tx1"/>
                </a:solidFill>
                <a:latin typeface="Gotham Book" pitchFamily="2" charset="0"/>
                <a:cs typeface="Gotham Book" pitchFamily="2" charset="0"/>
              </a:defRPr>
            </a:lvl2pPr>
            <a:lvl3pPr>
              <a:defRPr sz="2000" b="0" i="0">
                <a:solidFill>
                  <a:schemeClr val="tx1"/>
                </a:solidFill>
                <a:latin typeface="Gotham Book" pitchFamily="2" charset="0"/>
                <a:cs typeface="Gotham Book" pitchFamily="2" charset="0"/>
              </a:defRPr>
            </a:lvl3pPr>
            <a:lvl4pPr>
              <a:defRPr sz="1800" b="0" i="0">
                <a:solidFill>
                  <a:schemeClr val="tx1"/>
                </a:solidFill>
                <a:latin typeface="Gotham Book" pitchFamily="2" charset="0"/>
                <a:cs typeface="Gotham Book" pitchFamily="2" charset="0"/>
              </a:defRPr>
            </a:lvl4pPr>
            <a:lvl5pPr>
              <a:defRPr sz="1800" b="0" i="0">
                <a:solidFill>
                  <a:schemeClr val="tx1"/>
                </a:solidFill>
                <a:latin typeface="Gotham Book" pitchFamily="2" charset="0"/>
                <a:cs typeface="Gotham Book" pitchFamily="2"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solidFill>
                  <a:schemeClr val="tx1"/>
                </a:solidFill>
              </a:defRPr>
            </a:lvl1pPr>
            <a:lvl2pPr>
              <a:buClr>
                <a:srgbClr val="118895"/>
              </a:buClr>
              <a:defRPr sz="2400" b="0" i="0">
                <a:solidFill>
                  <a:schemeClr val="tx1"/>
                </a:solidFill>
                <a:latin typeface="Gotham Book" pitchFamily="2" charset="0"/>
                <a:cs typeface="Gotham Book" pitchFamily="2" charset="0"/>
              </a:defRPr>
            </a:lvl2pPr>
            <a:lvl3pPr>
              <a:defRPr sz="2000" b="0" i="0">
                <a:solidFill>
                  <a:schemeClr val="tx1"/>
                </a:solidFill>
                <a:latin typeface="Gotham Book" pitchFamily="2" charset="0"/>
                <a:cs typeface="Gotham Book" pitchFamily="2" charset="0"/>
              </a:defRPr>
            </a:lvl3pPr>
            <a:lvl4pPr>
              <a:defRPr sz="1800" b="0" i="0">
                <a:solidFill>
                  <a:schemeClr val="tx1"/>
                </a:solidFill>
                <a:latin typeface="Gotham Book" pitchFamily="2" charset="0"/>
                <a:cs typeface="Gotham Book" pitchFamily="2" charset="0"/>
              </a:defRPr>
            </a:lvl4pPr>
            <a:lvl5pPr>
              <a:defRPr sz="1800" b="0" i="0">
                <a:solidFill>
                  <a:schemeClr val="tx1"/>
                </a:solidFill>
                <a:latin typeface="Gotham Book" pitchFamily="2" charset="0"/>
                <a:cs typeface="Gotham Book" pitchFamily="2"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49340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solidFill>
                  <a:schemeClr val="tx1"/>
                </a:solidFill>
              </a:defRPr>
            </a:lvl1pPr>
            <a:lvl2pPr>
              <a:buClr>
                <a:srgbClr val="118895"/>
              </a:buCl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solidFill>
                  <a:schemeClr val="tx1"/>
                </a:solidFill>
              </a:defRPr>
            </a:lvl1pPr>
            <a:lvl2pPr>
              <a:buClr>
                <a:srgbClr val="118895"/>
              </a:buCl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170509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728131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0136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766733" y="273051"/>
            <a:ext cx="6815667" cy="5853113"/>
          </a:xfrm>
        </p:spPr>
        <p:txBody>
          <a:bodyPr/>
          <a:lstStyle>
            <a:lvl1pPr>
              <a:defRPr sz="3200">
                <a:solidFill>
                  <a:schemeClr val="tx1"/>
                </a:solidFill>
              </a:defRPr>
            </a:lvl1pPr>
            <a:lvl2pPr>
              <a:buClr>
                <a:srgbClr val="118895"/>
              </a:buClr>
              <a:defRPr sz="2800" b="0" i="0">
                <a:solidFill>
                  <a:schemeClr val="tx1"/>
                </a:solidFill>
                <a:latin typeface="Gotham Book" pitchFamily="2" charset="0"/>
                <a:cs typeface="Gotham Book" pitchFamily="2" charset="0"/>
              </a:defRPr>
            </a:lvl2pPr>
            <a:lvl3pPr>
              <a:defRPr sz="2400" b="0" i="0">
                <a:solidFill>
                  <a:schemeClr val="tx1"/>
                </a:solidFill>
                <a:latin typeface="Gotham Book" pitchFamily="2" charset="0"/>
                <a:cs typeface="Gotham Book" pitchFamily="2" charset="0"/>
              </a:defRPr>
            </a:lvl3pPr>
            <a:lvl4pPr>
              <a:defRPr sz="2000" b="0" i="0">
                <a:solidFill>
                  <a:schemeClr val="tx1"/>
                </a:solidFill>
                <a:latin typeface="Gotham Book" pitchFamily="2" charset="0"/>
                <a:cs typeface="Gotham Book" pitchFamily="2" charset="0"/>
              </a:defRPr>
            </a:lvl4pPr>
            <a:lvl5pPr>
              <a:defRPr sz="2000" b="0" i="0">
                <a:solidFill>
                  <a:schemeClr val="tx1"/>
                </a:solidFill>
                <a:latin typeface="Gotham Book" pitchFamily="2" charset="0"/>
                <a:cs typeface="Gotham Book" pitchFamily="2"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22037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b="0" i="0">
                <a:solidFill>
                  <a:schemeClr val="tx1"/>
                </a:solidFill>
                <a:latin typeface="Arial" panose="020B0604020202020204" pitchFamily="34" charset="0"/>
                <a:cs typeface="Arial" panose="020B0604020202020204" pitchFamily="34" charset="0"/>
              </a:defRPr>
            </a:lvl2pPr>
            <a:lvl3pPr>
              <a:defRPr b="0" i="0">
                <a:solidFill>
                  <a:schemeClr val="tx1"/>
                </a:solidFill>
                <a:latin typeface="Arial" panose="020B0604020202020204" pitchFamily="34" charset="0"/>
                <a:cs typeface="Arial" panose="020B0604020202020204" pitchFamily="34" charset="0"/>
              </a:defRPr>
            </a:lvl3pPr>
            <a:lvl4pPr>
              <a:defRPr b="0" i="0">
                <a:solidFill>
                  <a:schemeClr val="tx1"/>
                </a:solidFill>
                <a:latin typeface="Arial" panose="020B0604020202020204" pitchFamily="34" charset="0"/>
                <a:cs typeface="Arial" panose="020B0604020202020204" pitchFamily="34" charset="0"/>
              </a:defRPr>
            </a:lvl4pPr>
            <a:lvl5pPr>
              <a:defRPr b="0" i="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824222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218953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2pPr>
              <a:buClr>
                <a:srgbClr val="118895"/>
              </a:buCl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16957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lvl2pPr>
              <a:buClr>
                <a:srgbClr val="118895"/>
              </a:buCl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169206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7FDE9-7AD6-594E-9640-80E5F7EE86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CC63F8-CFF5-344D-8F1F-B0F91F2A78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B25937-8435-3F4F-A967-3BC71E3C831E}"/>
              </a:ext>
            </a:extLst>
          </p:cNvPr>
          <p:cNvSpPr>
            <a:spLocks noGrp="1"/>
          </p:cNvSpPr>
          <p:nvPr>
            <p:ph type="dt" sz="half" idx="10"/>
          </p:nvPr>
        </p:nvSpPr>
        <p:spPr/>
        <p:txBody>
          <a:bodyPr/>
          <a:lstStyle/>
          <a:p>
            <a:fld id="{62307576-D47E-B54D-90A1-9F20B36C0814}" type="datetime1">
              <a:rPr lang="en-US" smtClean="0"/>
              <a:t>8/19/22</a:t>
            </a:fld>
            <a:endParaRPr lang="en-US"/>
          </a:p>
        </p:txBody>
      </p:sp>
      <p:sp>
        <p:nvSpPr>
          <p:cNvPr id="5" name="Footer Placeholder 4">
            <a:extLst>
              <a:ext uri="{FF2B5EF4-FFF2-40B4-BE49-F238E27FC236}">
                <a16:creationId xmlns:a16="http://schemas.microsoft.com/office/drawing/2014/main" id="{70E06604-3615-CC48-9BEE-6A93699B4592}"/>
              </a:ext>
            </a:extLst>
          </p:cNvPr>
          <p:cNvSpPr>
            <a:spLocks noGrp="1"/>
          </p:cNvSpPr>
          <p:nvPr>
            <p:ph type="ftr" sz="quarter" idx="11"/>
          </p:nvPr>
        </p:nvSpPr>
        <p:spPr/>
        <p:txBody>
          <a:bodyPr/>
          <a:lstStyle/>
          <a:p>
            <a:r>
              <a:rPr lang="en-US"/>
              <a:t>Ketamine: What's Old is New Again</a:t>
            </a:r>
          </a:p>
        </p:txBody>
      </p:sp>
      <p:sp>
        <p:nvSpPr>
          <p:cNvPr id="6" name="Slide Number Placeholder 5">
            <a:extLst>
              <a:ext uri="{FF2B5EF4-FFF2-40B4-BE49-F238E27FC236}">
                <a16:creationId xmlns:a16="http://schemas.microsoft.com/office/drawing/2014/main" id="{2492B626-A750-B149-82A0-3F03134B9E2D}"/>
              </a:ext>
            </a:extLst>
          </p:cNvPr>
          <p:cNvSpPr>
            <a:spLocks noGrp="1"/>
          </p:cNvSpPr>
          <p:nvPr>
            <p:ph type="sldNum" sz="quarter" idx="12"/>
          </p:nvPr>
        </p:nvSpPr>
        <p:spPr/>
        <p:txBody>
          <a:bodyPr/>
          <a:lstStyle/>
          <a:p>
            <a:fld id="{825E0121-D973-5040-BF61-C8C732FFD79E}" type="slidenum">
              <a:rPr lang="en-US" smtClean="0"/>
              <a:t>‹#›</a:t>
            </a:fld>
            <a:endParaRPr lang="en-US"/>
          </a:p>
        </p:txBody>
      </p:sp>
    </p:spTree>
    <p:extLst>
      <p:ext uri="{BB962C8B-B14F-4D97-AF65-F5344CB8AC3E}">
        <p14:creationId xmlns:p14="http://schemas.microsoft.com/office/powerpoint/2010/main" val="4941237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77F78-83EF-B445-9282-B8452B112F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CB815E-F1C4-5B41-AC24-2B24354147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950C07-68FE-8240-A949-B7D82F54A29A}"/>
              </a:ext>
            </a:extLst>
          </p:cNvPr>
          <p:cNvSpPr>
            <a:spLocks noGrp="1"/>
          </p:cNvSpPr>
          <p:nvPr>
            <p:ph type="dt" sz="half" idx="10"/>
          </p:nvPr>
        </p:nvSpPr>
        <p:spPr/>
        <p:txBody>
          <a:bodyPr/>
          <a:lstStyle/>
          <a:p>
            <a:fld id="{03D8751E-7092-1241-8BBF-B713CC65AC92}" type="datetime1">
              <a:rPr lang="en-US" smtClean="0"/>
              <a:t>8/19/22</a:t>
            </a:fld>
            <a:endParaRPr lang="en-US"/>
          </a:p>
        </p:txBody>
      </p:sp>
      <p:sp>
        <p:nvSpPr>
          <p:cNvPr id="5" name="Footer Placeholder 4">
            <a:extLst>
              <a:ext uri="{FF2B5EF4-FFF2-40B4-BE49-F238E27FC236}">
                <a16:creationId xmlns:a16="http://schemas.microsoft.com/office/drawing/2014/main" id="{1DCAE244-C365-444B-A9D8-1DD139555FE5}"/>
              </a:ext>
            </a:extLst>
          </p:cNvPr>
          <p:cNvSpPr>
            <a:spLocks noGrp="1"/>
          </p:cNvSpPr>
          <p:nvPr>
            <p:ph type="ftr" sz="quarter" idx="11"/>
          </p:nvPr>
        </p:nvSpPr>
        <p:spPr/>
        <p:txBody>
          <a:bodyPr/>
          <a:lstStyle/>
          <a:p>
            <a:r>
              <a:rPr lang="en-US"/>
              <a:t>Ketamine: What's Old is New Again</a:t>
            </a:r>
          </a:p>
        </p:txBody>
      </p:sp>
      <p:sp>
        <p:nvSpPr>
          <p:cNvPr id="6" name="Slide Number Placeholder 5">
            <a:extLst>
              <a:ext uri="{FF2B5EF4-FFF2-40B4-BE49-F238E27FC236}">
                <a16:creationId xmlns:a16="http://schemas.microsoft.com/office/drawing/2014/main" id="{E80D13CF-A754-4E40-8309-0301557F3A89}"/>
              </a:ext>
            </a:extLst>
          </p:cNvPr>
          <p:cNvSpPr>
            <a:spLocks noGrp="1"/>
          </p:cNvSpPr>
          <p:nvPr>
            <p:ph type="sldNum" sz="quarter" idx="12"/>
          </p:nvPr>
        </p:nvSpPr>
        <p:spPr/>
        <p:txBody>
          <a:bodyPr/>
          <a:lstStyle/>
          <a:p>
            <a:fld id="{825E0121-D973-5040-BF61-C8C732FFD79E}" type="slidenum">
              <a:rPr lang="en-US" smtClean="0"/>
              <a:t>‹#›</a:t>
            </a:fld>
            <a:endParaRPr lang="en-US"/>
          </a:p>
        </p:txBody>
      </p:sp>
    </p:spTree>
    <p:extLst>
      <p:ext uri="{BB962C8B-B14F-4D97-AF65-F5344CB8AC3E}">
        <p14:creationId xmlns:p14="http://schemas.microsoft.com/office/powerpoint/2010/main" val="22500540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7141E-3541-3041-91FC-A499382F83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964361-00DF-6E4C-8F72-D4A1693E4A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755533-9B0B-3542-84FC-695D5BC85931}"/>
              </a:ext>
            </a:extLst>
          </p:cNvPr>
          <p:cNvSpPr>
            <a:spLocks noGrp="1"/>
          </p:cNvSpPr>
          <p:nvPr>
            <p:ph type="dt" sz="half" idx="10"/>
          </p:nvPr>
        </p:nvSpPr>
        <p:spPr/>
        <p:txBody>
          <a:bodyPr/>
          <a:lstStyle/>
          <a:p>
            <a:fld id="{41326C74-C861-A641-93E7-0F6FF8101670}" type="datetime1">
              <a:rPr lang="en-US" smtClean="0"/>
              <a:t>8/19/22</a:t>
            </a:fld>
            <a:endParaRPr lang="en-US"/>
          </a:p>
        </p:txBody>
      </p:sp>
      <p:sp>
        <p:nvSpPr>
          <p:cNvPr id="5" name="Footer Placeholder 4">
            <a:extLst>
              <a:ext uri="{FF2B5EF4-FFF2-40B4-BE49-F238E27FC236}">
                <a16:creationId xmlns:a16="http://schemas.microsoft.com/office/drawing/2014/main" id="{03CC02A4-FA49-BA40-A31D-B1C6EEB1FD2A}"/>
              </a:ext>
            </a:extLst>
          </p:cNvPr>
          <p:cNvSpPr>
            <a:spLocks noGrp="1"/>
          </p:cNvSpPr>
          <p:nvPr>
            <p:ph type="ftr" sz="quarter" idx="11"/>
          </p:nvPr>
        </p:nvSpPr>
        <p:spPr/>
        <p:txBody>
          <a:bodyPr/>
          <a:lstStyle/>
          <a:p>
            <a:r>
              <a:rPr lang="en-US"/>
              <a:t>Ketamine: What's Old is New Again</a:t>
            </a:r>
          </a:p>
        </p:txBody>
      </p:sp>
      <p:sp>
        <p:nvSpPr>
          <p:cNvPr id="6" name="Slide Number Placeholder 5">
            <a:extLst>
              <a:ext uri="{FF2B5EF4-FFF2-40B4-BE49-F238E27FC236}">
                <a16:creationId xmlns:a16="http://schemas.microsoft.com/office/drawing/2014/main" id="{EE2D1364-1EC7-C944-B11D-E4515922C36D}"/>
              </a:ext>
            </a:extLst>
          </p:cNvPr>
          <p:cNvSpPr>
            <a:spLocks noGrp="1"/>
          </p:cNvSpPr>
          <p:nvPr>
            <p:ph type="sldNum" sz="quarter" idx="12"/>
          </p:nvPr>
        </p:nvSpPr>
        <p:spPr/>
        <p:txBody>
          <a:bodyPr/>
          <a:lstStyle/>
          <a:p>
            <a:fld id="{825E0121-D973-5040-BF61-C8C732FFD79E}" type="slidenum">
              <a:rPr lang="en-US" smtClean="0"/>
              <a:t>‹#›</a:t>
            </a:fld>
            <a:endParaRPr lang="en-US"/>
          </a:p>
        </p:txBody>
      </p:sp>
    </p:spTree>
    <p:extLst>
      <p:ext uri="{BB962C8B-B14F-4D97-AF65-F5344CB8AC3E}">
        <p14:creationId xmlns:p14="http://schemas.microsoft.com/office/powerpoint/2010/main" val="29253620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F2316-3926-FC44-9BD3-0339C297BA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B07F5C-50AC-994B-BE76-088DD29835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A276BB-AEB8-064E-A441-5F72CD0943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677678-A1BA-DE44-A673-2FC3F3B7A0E3}"/>
              </a:ext>
            </a:extLst>
          </p:cNvPr>
          <p:cNvSpPr>
            <a:spLocks noGrp="1"/>
          </p:cNvSpPr>
          <p:nvPr>
            <p:ph type="dt" sz="half" idx="10"/>
          </p:nvPr>
        </p:nvSpPr>
        <p:spPr/>
        <p:txBody>
          <a:bodyPr/>
          <a:lstStyle/>
          <a:p>
            <a:fld id="{FA5EA584-82A6-0B47-A388-BC056FD1F481}" type="datetime1">
              <a:rPr lang="en-US" smtClean="0"/>
              <a:t>8/19/22</a:t>
            </a:fld>
            <a:endParaRPr lang="en-US"/>
          </a:p>
        </p:txBody>
      </p:sp>
      <p:sp>
        <p:nvSpPr>
          <p:cNvPr id="6" name="Footer Placeholder 5">
            <a:extLst>
              <a:ext uri="{FF2B5EF4-FFF2-40B4-BE49-F238E27FC236}">
                <a16:creationId xmlns:a16="http://schemas.microsoft.com/office/drawing/2014/main" id="{512727B3-FA7D-534D-99F0-A9F25DF1B13E}"/>
              </a:ext>
            </a:extLst>
          </p:cNvPr>
          <p:cNvSpPr>
            <a:spLocks noGrp="1"/>
          </p:cNvSpPr>
          <p:nvPr>
            <p:ph type="ftr" sz="quarter" idx="11"/>
          </p:nvPr>
        </p:nvSpPr>
        <p:spPr/>
        <p:txBody>
          <a:bodyPr/>
          <a:lstStyle/>
          <a:p>
            <a:r>
              <a:rPr lang="en-US"/>
              <a:t>Ketamine: What's Old is New Again</a:t>
            </a:r>
          </a:p>
        </p:txBody>
      </p:sp>
      <p:sp>
        <p:nvSpPr>
          <p:cNvPr id="7" name="Slide Number Placeholder 6">
            <a:extLst>
              <a:ext uri="{FF2B5EF4-FFF2-40B4-BE49-F238E27FC236}">
                <a16:creationId xmlns:a16="http://schemas.microsoft.com/office/drawing/2014/main" id="{96514826-B5DB-AF4D-850E-3C2366BB82A3}"/>
              </a:ext>
            </a:extLst>
          </p:cNvPr>
          <p:cNvSpPr>
            <a:spLocks noGrp="1"/>
          </p:cNvSpPr>
          <p:nvPr>
            <p:ph type="sldNum" sz="quarter" idx="12"/>
          </p:nvPr>
        </p:nvSpPr>
        <p:spPr/>
        <p:txBody>
          <a:bodyPr/>
          <a:lstStyle/>
          <a:p>
            <a:fld id="{825E0121-D973-5040-BF61-C8C732FFD79E}" type="slidenum">
              <a:rPr lang="en-US" smtClean="0"/>
              <a:t>‹#›</a:t>
            </a:fld>
            <a:endParaRPr lang="en-US"/>
          </a:p>
        </p:txBody>
      </p:sp>
    </p:spTree>
    <p:extLst>
      <p:ext uri="{BB962C8B-B14F-4D97-AF65-F5344CB8AC3E}">
        <p14:creationId xmlns:p14="http://schemas.microsoft.com/office/powerpoint/2010/main" val="18561950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2657B-87A7-7742-92F8-F89852630E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430783-87A1-9E4C-9E62-0F5F303FD2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5A20AD-FC5C-E54E-9ACE-2A647EC931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7BEB718-F179-4D4A-AA99-48060544DB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AFB1B8-5A33-A445-9DBD-7D544DC48A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712231-B31C-2249-B298-8D7CD6E3CD2A}"/>
              </a:ext>
            </a:extLst>
          </p:cNvPr>
          <p:cNvSpPr>
            <a:spLocks noGrp="1"/>
          </p:cNvSpPr>
          <p:nvPr>
            <p:ph type="dt" sz="half" idx="10"/>
          </p:nvPr>
        </p:nvSpPr>
        <p:spPr/>
        <p:txBody>
          <a:bodyPr/>
          <a:lstStyle/>
          <a:p>
            <a:fld id="{A4B3DCB4-BC8F-7745-9B63-EF4F35DFB3BD}" type="datetime1">
              <a:rPr lang="en-US" smtClean="0"/>
              <a:t>8/19/22</a:t>
            </a:fld>
            <a:endParaRPr lang="en-US"/>
          </a:p>
        </p:txBody>
      </p:sp>
      <p:sp>
        <p:nvSpPr>
          <p:cNvPr id="8" name="Footer Placeholder 7">
            <a:extLst>
              <a:ext uri="{FF2B5EF4-FFF2-40B4-BE49-F238E27FC236}">
                <a16:creationId xmlns:a16="http://schemas.microsoft.com/office/drawing/2014/main" id="{D60E0B63-9552-7F43-BA00-AC1F01362F3F}"/>
              </a:ext>
            </a:extLst>
          </p:cNvPr>
          <p:cNvSpPr>
            <a:spLocks noGrp="1"/>
          </p:cNvSpPr>
          <p:nvPr>
            <p:ph type="ftr" sz="quarter" idx="11"/>
          </p:nvPr>
        </p:nvSpPr>
        <p:spPr/>
        <p:txBody>
          <a:bodyPr/>
          <a:lstStyle/>
          <a:p>
            <a:r>
              <a:rPr lang="en-US"/>
              <a:t>Ketamine: What's Old is New Again</a:t>
            </a:r>
          </a:p>
        </p:txBody>
      </p:sp>
      <p:sp>
        <p:nvSpPr>
          <p:cNvPr id="9" name="Slide Number Placeholder 8">
            <a:extLst>
              <a:ext uri="{FF2B5EF4-FFF2-40B4-BE49-F238E27FC236}">
                <a16:creationId xmlns:a16="http://schemas.microsoft.com/office/drawing/2014/main" id="{1A7DE2D9-F13F-D84E-B43A-24219F3E36DE}"/>
              </a:ext>
            </a:extLst>
          </p:cNvPr>
          <p:cNvSpPr>
            <a:spLocks noGrp="1"/>
          </p:cNvSpPr>
          <p:nvPr>
            <p:ph type="sldNum" sz="quarter" idx="12"/>
          </p:nvPr>
        </p:nvSpPr>
        <p:spPr/>
        <p:txBody>
          <a:bodyPr/>
          <a:lstStyle/>
          <a:p>
            <a:fld id="{825E0121-D973-5040-BF61-C8C732FFD79E}" type="slidenum">
              <a:rPr lang="en-US" smtClean="0"/>
              <a:t>‹#›</a:t>
            </a:fld>
            <a:endParaRPr lang="en-US"/>
          </a:p>
        </p:txBody>
      </p:sp>
    </p:spTree>
    <p:extLst>
      <p:ext uri="{BB962C8B-B14F-4D97-AF65-F5344CB8AC3E}">
        <p14:creationId xmlns:p14="http://schemas.microsoft.com/office/powerpoint/2010/main" val="7599895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0386B-608A-0746-8FB1-78CBA0647B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04BC91-8B2F-2E42-B6D4-78CDB3B470ED}"/>
              </a:ext>
            </a:extLst>
          </p:cNvPr>
          <p:cNvSpPr>
            <a:spLocks noGrp="1"/>
          </p:cNvSpPr>
          <p:nvPr>
            <p:ph type="dt" sz="half" idx="10"/>
          </p:nvPr>
        </p:nvSpPr>
        <p:spPr/>
        <p:txBody>
          <a:bodyPr/>
          <a:lstStyle/>
          <a:p>
            <a:fld id="{298C9A2B-2F3A-134A-AB04-E12C603B40A4}" type="datetime1">
              <a:rPr lang="en-US" smtClean="0"/>
              <a:t>8/19/22</a:t>
            </a:fld>
            <a:endParaRPr lang="en-US"/>
          </a:p>
        </p:txBody>
      </p:sp>
      <p:sp>
        <p:nvSpPr>
          <p:cNvPr id="4" name="Footer Placeholder 3">
            <a:extLst>
              <a:ext uri="{FF2B5EF4-FFF2-40B4-BE49-F238E27FC236}">
                <a16:creationId xmlns:a16="http://schemas.microsoft.com/office/drawing/2014/main" id="{6961C54A-272C-1F44-9FFA-228B647B98DB}"/>
              </a:ext>
            </a:extLst>
          </p:cNvPr>
          <p:cNvSpPr>
            <a:spLocks noGrp="1"/>
          </p:cNvSpPr>
          <p:nvPr>
            <p:ph type="ftr" sz="quarter" idx="11"/>
          </p:nvPr>
        </p:nvSpPr>
        <p:spPr/>
        <p:txBody>
          <a:bodyPr/>
          <a:lstStyle/>
          <a:p>
            <a:r>
              <a:rPr lang="en-US"/>
              <a:t>Ketamine: What's Old is New Again</a:t>
            </a:r>
          </a:p>
        </p:txBody>
      </p:sp>
      <p:sp>
        <p:nvSpPr>
          <p:cNvPr id="5" name="Slide Number Placeholder 4">
            <a:extLst>
              <a:ext uri="{FF2B5EF4-FFF2-40B4-BE49-F238E27FC236}">
                <a16:creationId xmlns:a16="http://schemas.microsoft.com/office/drawing/2014/main" id="{C403ACC9-AD8E-5A49-A755-CC68CC896A4C}"/>
              </a:ext>
            </a:extLst>
          </p:cNvPr>
          <p:cNvSpPr>
            <a:spLocks noGrp="1"/>
          </p:cNvSpPr>
          <p:nvPr>
            <p:ph type="sldNum" sz="quarter" idx="12"/>
          </p:nvPr>
        </p:nvSpPr>
        <p:spPr/>
        <p:txBody>
          <a:bodyPr/>
          <a:lstStyle/>
          <a:p>
            <a:fld id="{825E0121-D973-5040-BF61-C8C732FFD79E}" type="slidenum">
              <a:rPr lang="en-US" smtClean="0"/>
              <a:t>‹#›</a:t>
            </a:fld>
            <a:endParaRPr lang="en-US"/>
          </a:p>
        </p:txBody>
      </p:sp>
    </p:spTree>
    <p:extLst>
      <p:ext uri="{BB962C8B-B14F-4D97-AF65-F5344CB8AC3E}">
        <p14:creationId xmlns:p14="http://schemas.microsoft.com/office/powerpoint/2010/main" val="30961477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A6F8B7-7086-D34C-BC3D-F09AF85F3450}"/>
              </a:ext>
            </a:extLst>
          </p:cNvPr>
          <p:cNvSpPr>
            <a:spLocks noGrp="1"/>
          </p:cNvSpPr>
          <p:nvPr>
            <p:ph type="dt" sz="half" idx="10"/>
          </p:nvPr>
        </p:nvSpPr>
        <p:spPr/>
        <p:txBody>
          <a:bodyPr/>
          <a:lstStyle/>
          <a:p>
            <a:fld id="{3D338A24-FE7C-BD42-894A-B973F217C163}" type="datetime1">
              <a:rPr lang="en-US" smtClean="0"/>
              <a:t>8/19/22</a:t>
            </a:fld>
            <a:endParaRPr lang="en-US"/>
          </a:p>
        </p:txBody>
      </p:sp>
      <p:sp>
        <p:nvSpPr>
          <p:cNvPr id="3" name="Footer Placeholder 2">
            <a:extLst>
              <a:ext uri="{FF2B5EF4-FFF2-40B4-BE49-F238E27FC236}">
                <a16:creationId xmlns:a16="http://schemas.microsoft.com/office/drawing/2014/main" id="{E9A051F9-52BB-A64B-B401-11FAC304AB01}"/>
              </a:ext>
            </a:extLst>
          </p:cNvPr>
          <p:cNvSpPr>
            <a:spLocks noGrp="1"/>
          </p:cNvSpPr>
          <p:nvPr>
            <p:ph type="ftr" sz="quarter" idx="11"/>
          </p:nvPr>
        </p:nvSpPr>
        <p:spPr/>
        <p:txBody>
          <a:bodyPr/>
          <a:lstStyle/>
          <a:p>
            <a:r>
              <a:rPr lang="en-US"/>
              <a:t>Ketamine: What's Old is New Again</a:t>
            </a:r>
          </a:p>
        </p:txBody>
      </p:sp>
      <p:sp>
        <p:nvSpPr>
          <p:cNvPr id="4" name="Slide Number Placeholder 3">
            <a:extLst>
              <a:ext uri="{FF2B5EF4-FFF2-40B4-BE49-F238E27FC236}">
                <a16:creationId xmlns:a16="http://schemas.microsoft.com/office/drawing/2014/main" id="{DE26E9E3-2AC5-3C43-A163-B9294F2F4406}"/>
              </a:ext>
            </a:extLst>
          </p:cNvPr>
          <p:cNvSpPr>
            <a:spLocks noGrp="1"/>
          </p:cNvSpPr>
          <p:nvPr>
            <p:ph type="sldNum" sz="quarter" idx="12"/>
          </p:nvPr>
        </p:nvSpPr>
        <p:spPr/>
        <p:txBody>
          <a:bodyPr/>
          <a:lstStyle/>
          <a:p>
            <a:fld id="{825E0121-D973-5040-BF61-C8C732FFD79E}" type="slidenum">
              <a:rPr lang="en-US" smtClean="0"/>
              <a:t>‹#›</a:t>
            </a:fld>
            <a:endParaRPr lang="en-US"/>
          </a:p>
        </p:txBody>
      </p:sp>
    </p:spTree>
    <p:extLst>
      <p:ext uri="{BB962C8B-B14F-4D97-AF65-F5344CB8AC3E}">
        <p14:creationId xmlns:p14="http://schemas.microsoft.com/office/powerpoint/2010/main" val="3751059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172942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AB403-0A87-0C4E-AD7B-FB3320BC4F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54D28E-F673-6A47-8AD2-5F99A9BE6C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BB9D2-FF99-3349-B0D5-26C77FF499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DECA58-1554-A64B-974D-4D35928ACE8B}"/>
              </a:ext>
            </a:extLst>
          </p:cNvPr>
          <p:cNvSpPr>
            <a:spLocks noGrp="1"/>
          </p:cNvSpPr>
          <p:nvPr>
            <p:ph type="dt" sz="half" idx="10"/>
          </p:nvPr>
        </p:nvSpPr>
        <p:spPr/>
        <p:txBody>
          <a:bodyPr/>
          <a:lstStyle/>
          <a:p>
            <a:fld id="{19491230-AE6D-0946-9306-437F587B6100}" type="datetime1">
              <a:rPr lang="en-US" smtClean="0"/>
              <a:t>8/19/22</a:t>
            </a:fld>
            <a:endParaRPr lang="en-US"/>
          </a:p>
        </p:txBody>
      </p:sp>
      <p:sp>
        <p:nvSpPr>
          <p:cNvPr id="6" name="Footer Placeholder 5">
            <a:extLst>
              <a:ext uri="{FF2B5EF4-FFF2-40B4-BE49-F238E27FC236}">
                <a16:creationId xmlns:a16="http://schemas.microsoft.com/office/drawing/2014/main" id="{3512982B-6E9B-F24B-967D-8992165688EC}"/>
              </a:ext>
            </a:extLst>
          </p:cNvPr>
          <p:cNvSpPr>
            <a:spLocks noGrp="1"/>
          </p:cNvSpPr>
          <p:nvPr>
            <p:ph type="ftr" sz="quarter" idx="11"/>
          </p:nvPr>
        </p:nvSpPr>
        <p:spPr/>
        <p:txBody>
          <a:bodyPr/>
          <a:lstStyle/>
          <a:p>
            <a:r>
              <a:rPr lang="en-US"/>
              <a:t>Ketamine: What's Old is New Again</a:t>
            </a:r>
          </a:p>
        </p:txBody>
      </p:sp>
      <p:sp>
        <p:nvSpPr>
          <p:cNvPr id="7" name="Slide Number Placeholder 6">
            <a:extLst>
              <a:ext uri="{FF2B5EF4-FFF2-40B4-BE49-F238E27FC236}">
                <a16:creationId xmlns:a16="http://schemas.microsoft.com/office/drawing/2014/main" id="{5A914247-7445-8842-8CEF-DFA4B3BDAA1F}"/>
              </a:ext>
            </a:extLst>
          </p:cNvPr>
          <p:cNvSpPr>
            <a:spLocks noGrp="1"/>
          </p:cNvSpPr>
          <p:nvPr>
            <p:ph type="sldNum" sz="quarter" idx="12"/>
          </p:nvPr>
        </p:nvSpPr>
        <p:spPr/>
        <p:txBody>
          <a:bodyPr/>
          <a:lstStyle/>
          <a:p>
            <a:fld id="{825E0121-D973-5040-BF61-C8C732FFD79E}" type="slidenum">
              <a:rPr lang="en-US" smtClean="0"/>
              <a:t>‹#›</a:t>
            </a:fld>
            <a:endParaRPr lang="en-US"/>
          </a:p>
        </p:txBody>
      </p:sp>
    </p:spTree>
    <p:extLst>
      <p:ext uri="{BB962C8B-B14F-4D97-AF65-F5344CB8AC3E}">
        <p14:creationId xmlns:p14="http://schemas.microsoft.com/office/powerpoint/2010/main" val="20807538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14713-2A3F-AC42-A904-A4524C8B93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F2CB6E-EAF8-8F49-BA7F-20ABC9AA19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0D0D58-2878-B243-9361-4A82189C52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BB6AF3-6FD4-BB41-AFB2-20D409418309}"/>
              </a:ext>
            </a:extLst>
          </p:cNvPr>
          <p:cNvSpPr>
            <a:spLocks noGrp="1"/>
          </p:cNvSpPr>
          <p:nvPr>
            <p:ph type="dt" sz="half" idx="10"/>
          </p:nvPr>
        </p:nvSpPr>
        <p:spPr/>
        <p:txBody>
          <a:bodyPr/>
          <a:lstStyle/>
          <a:p>
            <a:fld id="{103169B2-B415-2F43-AE08-4F4FAC85E35D}" type="datetime1">
              <a:rPr lang="en-US" smtClean="0"/>
              <a:t>8/19/22</a:t>
            </a:fld>
            <a:endParaRPr lang="en-US"/>
          </a:p>
        </p:txBody>
      </p:sp>
      <p:sp>
        <p:nvSpPr>
          <p:cNvPr id="6" name="Footer Placeholder 5">
            <a:extLst>
              <a:ext uri="{FF2B5EF4-FFF2-40B4-BE49-F238E27FC236}">
                <a16:creationId xmlns:a16="http://schemas.microsoft.com/office/drawing/2014/main" id="{143DD8DB-F135-6046-B971-E8AB5FF7917E}"/>
              </a:ext>
            </a:extLst>
          </p:cNvPr>
          <p:cNvSpPr>
            <a:spLocks noGrp="1"/>
          </p:cNvSpPr>
          <p:nvPr>
            <p:ph type="ftr" sz="quarter" idx="11"/>
          </p:nvPr>
        </p:nvSpPr>
        <p:spPr/>
        <p:txBody>
          <a:bodyPr/>
          <a:lstStyle/>
          <a:p>
            <a:r>
              <a:rPr lang="en-US"/>
              <a:t>Ketamine: What's Old is New Again</a:t>
            </a:r>
          </a:p>
        </p:txBody>
      </p:sp>
      <p:sp>
        <p:nvSpPr>
          <p:cNvPr id="7" name="Slide Number Placeholder 6">
            <a:extLst>
              <a:ext uri="{FF2B5EF4-FFF2-40B4-BE49-F238E27FC236}">
                <a16:creationId xmlns:a16="http://schemas.microsoft.com/office/drawing/2014/main" id="{B852C7C5-A71F-B440-A84B-6D1F61F4E5E6}"/>
              </a:ext>
            </a:extLst>
          </p:cNvPr>
          <p:cNvSpPr>
            <a:spLocks noGrp="1"/>
          </p:cNvSpPr>
          <p:nvPr>
            <p:ph type="sldNum" sz="quarter" idx="12"/>
          </p:nvPr>
        </p:nvSpPr>
        <p:spPr/>
        <p:txBody>
          <a:bodyPr/>
          <a:lstStyle/>
          <a:p>
            <a:fld id="{825E0121-D973-5040-BF61-C8C732FFD79E}" type="slidenum">
              <a:rPr lang="en-US" smtClean="0"/>
              <a:t>‹#›</a:t>
            </a:fld>
            <a:endParaRPr lang="en-US"/>
          </a:p>
        </p:txBody>
      </p:sp>
    </p:spTree>
    <p:extLst>
      <p:ext uri="{BB962C8B-B14F-4D97-AF65-F5344CB8AC3E}">
        <p14:creationId xmlns:p14="http://schemas.microsoft.com/office/powerpoint/2010/main" val="28389519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FCBD0-D213-9746-9530-49D021F90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7F20CE-0DF8-3B42-885B-52AE35DE0F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DA4ADC-17C1-854D-AD40-3B487927D852}"/>
              </a:ext>
            </a:extLst>
          </p:cNvPr>
          <p:cNvSpPr>
            <a:spLocks noGrp="1"/>
          </p:cNvSpPr>
          <p:nvPr>
            <p:ph type="dt" sz="half" idx="10"/>
          </p:nvPr>
        </p:nvSpPr>
        <p:spPr/>
        <p:txBody>
          <a:bodyPr/>
          <a:lstStyle/>
          <a:p>
            <a:fld id="{7D27BF83-2202-B742-9CD3-44D3F8920048}" type="datetime1">
              <a:rPr lang="en-US" smtClean="0"/>
              <a:t>8/19/22</a:t>
            </a:fld>
            <a:endParaRPr lang="en-US"/>
          </a:p>
        </p:txBody>
      </p:sp>
      <p:sp>
        <p:nvSpPr>
          <p:cNvPr id="5" name="Footer Placeholder 4">
            <a:extLst>
              <a:ext uri="{FF2B5EF4-FFF2-40B4-BE49-F238E27FC236}">
                <a16:creationId xmlns:a16="http://schemas.microsoft.com/office/drawing/2014/main" id="{656C1710-E003-0D40-81C0-9FF7FCDB8160}"/>
              </a:ext>
            </a:extLst>
          </p:cNvPr>
          <p:cNvSpPr>
            <a:spLocks noGrp="1"/>
          </p:cNvSpPr>
          <p:nvPr>
            <p:ph type="ftr" sz="quarter" idx="11"/>
          </p:nvPr>
        </p:nvSpPr>
        <p:spPr/>
        <p:txBody>
          <a:bodyPr/>
          <a:lstStyle/>
          <a:p>
            <a:r>
              <a:rPr lang="en-US"/>
              <a:t>Ketamine: What's Old is New Again</a:t>
            </a:r>
          </a:p>
        </p:txBody>
      </p:sp>
      <p:sp>
        <p:nvSpPr>
          <p:cNvPr id="6" name="Slide Number Placeholder 5">
            <a:extLst>
              <a:ext uri="{FF2B5EF4-FFF2-40B4-BE49-F238E27FC236}">
                <a16:creationId xmlns:a16="http://schemas.microsoft.com/office/drawing/2014/main" id="{7876A96A-ED7D-8249-BF39-CD5CE6E49C3D}"/>
              </a:ext>
            </a:extLst>
          </p:cNvPr>
          <p:cNvSpPr>
            <a:spLocks noGrp="1"/>
          </p:cNvSpPr>
          <p:nvPr>
            <p:ph type="sldNum" sz="quarter" idx="12"/>
          </p:nvPr>
        </p:nvSpPr>
        <p:spPr/>
        <p:txBody>
          <a:bodyPr/>
          <a:lstStyle/>
          <a:p>
            <a:fld id="{825E0121-D973-5040-BF61-C8C732FFD79E}" type="slidenum">
              <a:rPr lang="en-US" smtClean="0"/>
              <a:t>‹#›</a:t>
            </a:fld>
            <a:endParaRPr lang="en-US"/>
          </a:p>
        </p:txBody>
      </p:sp>
    </p:spTree>
    <p:extLst>
      <p:ext uri="{BB962C8B-B14F-4D97-AF65-F5344CB8AC3E}">
        <p14:creationId xmlns:p14="http://schemas.microsoft.com/office/powerpoint/2010/main" val="28513689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B51484-44B6-6248-AE60-DD6DAF45D3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1F0470-1A90-704F-9186-C2C74247F42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BC600-A854-C441-B1BF-4D11834BCD0A}"/>
              </a:ext>
            </a:extLst>
          </p:cNvPr>
          <p:cNvSpPr>
            <a:spLocks noGrp="1"/>
          </p:cNvSpPr>
          <p:nvPr>
            <p:ph type="dt" sz="half" idx="10"/>
          </p:nvPr>
        </p:nvSpPr>
        <p:spPr/>
        <p:txBody>
          <a:bodyPr/>
          <a:lstStyle/>
          <a:p>
            <a:fld id="{B9C6EADF-80C7-0E4C-A507-BD22EC92AC72}" type="datetime1">
              <a:rPr lang="en-US" smtClean="0"/>
              <a:t>8/19/22</a:t>
            </a:fld>
            <a:endParaRPr lang="en-US"/>
          </a:p>
        </p:txBody>
      </p:sp>
      <p:sp>
        <p:nvSpPr>
          <p:cNvPr id="5" name="Footer Placeholder 4">
            <a:extLst>
              <a:ext uri="{FF2B5EF4-FFF2-40B4-BE49-F238E27FC236}">
                <a16:creationId xmlns:a16="http://schemas.microsoft.com/office/drawing/2014/main" id="{A395921E-CA40-8641-ADFC-DF9D2C99AB10}"/>
              </a:ext>
            </a:extLst>
          </p:cNvPr>
          <p:cNvSpPr>
            <a:spLocks noGrp="1"/>
          </p:cNvSpPr>
          <p:nvPr>
            <p:ph type="ftr" sz="quarter" idx="11"/>
          </p:nvPr>
        </p:nvSpPr>
        <p:spPr/>
        <p:txBody>
          <a:bodyPr/>
          <a:lstStyle/>
          <a:p>
            <a:r>
              <a:rPr lang="en-US"/>
              <a:t>Ketamine: What's Old is New Again</a:t>
            </a:r>
          </a:p>
        </p:txBody>
      </p:sp>
      <p:sp>
        <p:nvSpPr>
          <p:cNvPr id="6" name="Slide Number Placeholder 5">
            <a:extLst>
              <a:ext uri="{FF2B5EF4-FFF2-40B4-BE49-F238E27FC236}">
                <a16:creationId xmlns:a16="http://schemas.microsoft.com/office/drawing/2014/main" id="{CDF86E31-A68E-F24A-81E3-DE3174EFF5B7}"/>
              </a:ext>
            </a:extLst>
          </p:cNvPr>
          <p:cNvSpPr>
            <a:spLocks noGrp="1"/>
          </p:cNvSpPr>
          <p:nvPr>
            <p:ph type="sldNum" sz="quarter" idx="12"/>
          </p:nvPr>
        </p:nvSpPr>
        <p:spPr/>
        <p:txBody>
          <a:bodyPr/>
          <a:lstStyle/>
          <a:p>
            <a:fld id="{825E0121-D973-5040-BF61-C8C732FFD79E}" type="slidenum">
              <a:rPr lang="en-US" smtClean="0"/>
              <a:t>‹#›</a:t>
            </a:fld>
            <a:endParaRPr lang="en-US"/>
          </a:p>
        </p:txBody>
      </p:sp>
    </p:spTree>
    <p:extLst>
      <p:ext uri="{BB962C8B-B14F-4D97-AF65-F5344CB8AC3E}">
        <p14:creationId xmlns:p14="http://schemas.microsoft.com/office/powerpoint/2010/main" val="1883841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lvl1pPr>
              <a:defRPr sz="2800">
                <a:solidFill>
                  <a:schemeClr val="tx1"/>
                </a:solidFill>
              </a:defRPr>
            </a:lvl1pPr>
            <a:lvl2pPr>
              <a:buClr>
                <a:srgbClr val="118895"/>
              </a:buClr>
              <a:defRPr sz="2400" b="0" i="0">
                <a:solidFill>
                  <a:schemeClr val="tx1"/>
                </a:solidFill>
                <a:latin typeface="Arial" panose="020B0604020202020204" pitchFamily="34" charset="0"/>
                <a:cs typeface="Arial" panose="020B0604020202020204" pitchFamily="34" charset="0"/>
              </a:defRPr>
            </a:lvl2pPr>
            <a:lvl3pPr>
              <a:defRPr sz="2000" b="0" i="0">
                <a:solidFill>
                  <a:schemeClr val="tx1"/>
                </a:solidFill>
                <a:latin typeface="Arial" panose="020B0604020202020204" pitchFamily="34" charset="0"/>
                <a:cs typeface="Arial" panose="020B0604020202020204" pitchFamily="34" charset="0"/>
              </a:defRPr>
            </a:lvl3pPr>
            <a:lvl4pPr>
              <a:defRPr sz="1800" b="0" i="0">
                <a:solidFill>
                  <a:schemeClr val="tx1"/>
                </a:solidFill>
                <a:latin typeface="Arial" panose="020B0604020202020204" pitchFamily="34" charset="0"/>
                <a:cs typeface="Arial" panose="020B0604020202020204" pitchFamily="34" charset="0"/>
              </a:defRPr>
            </a:lvl4pPr>
            <a:lvl5pPr>
              <a:defRPr sz="1800" b="0" i="0">
                <a:solidFill>
                  <a:schemeClr val="tx1"/>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solidFill>
                  <a:schemeClr val="tx1"/>
                </a:solidFill>
              </a:defRPr>
            </a:lvl1pPr>
            <a:lvl2pPr>
              <a:buClr>
                <a:srgbClr val="118895"/>
              </a:buClr>
              <a:defRPr sz="2400" b="0" i="0">
                <a:solidFill>
                  <a:schemeClr val="tx1"/>
                </a:solidFill>
                <a:latin typeface="Arial" panose="020B0604020202020204" pitchFamily="34" charset="0"/>
                <a:cs typeface="Arial" panose="020B0604020202020204" pitchFamily="34" charset="0"/>
              </a:defRPr>
            </a:lvl2pPr>
            <a:lvl3pPr>
              <a:defRPr sz="2000" b="0" i="0">
                <a:solidFill>
                  <a:schemeClr val="tx1"/>
                </a:solidFill>
                <a:latin typeface="Arial" panose="020B0604020202020204" pitchFamily="34" charset="0"/>
                <a:cs typeface="Arial" panose="020B0604020202020204" pitchFamily="34" charset="0"/>
              </a:defRPr>
            </a:lvl3pPr>
            <a:lvl4pPr>
              <a:defRPr sz="1800" b="0" i="0">
                <a:solidFill>
                  <a:schemeClr val="tx1"/>
                </a:solidFill>
                <a:latin typeface="Arial" panose="020B0604020202020204" pitchFamily="34" charset="0"/>
                <a:cs typeface="Arial" panose="020B0604020202020204" pitchFamily="34" charset="0"/>
              </a:defRPr>
            </a:lvl4pPr>
            <a:lvl5pPr>
              <a:defRPr sz="1800" b="0" i="0">
                <a:solidFill>
                  <a:schemeClr val="tx1"/>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92970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solidFill>
                  <a:schemeClr val="tx1"/>
                </a:solidFill>
              </a:defRPr>
            </a:lvl1pPr>
            <a:lvl2pPr>
              <a:buClr>
                <a:srgbClr val="118895"/>
              </a:buCl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solidFill>
                  <a:schemeClr val="tx1"/>
                </a:solidFill>
              </a:defRPr>
            </a:lvl1pPr>
            <a:lvl2pPr>
              <a:buClr>
                <a:srgbClr val="118895"/>
              </a:buCl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8208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60451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4848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766733" y="273051"/>
            <a:ext cx="6815667" cy="5853113"/>
          </a:xfrm>
        </p:spPr>
        <p:txBody>
          <a:bodyPr/>
          <a:lstStyle>
            <a:lvl1pPr>
              <a:defRPr sz="3200">
                <a:solidFill>
                  <a:schemeClr val="tx1"/>
                </a:solidFill>
              </a:defRPr>
            </a:lvl1pPr>
            <a:lvl2pPr>
              <a:buClr>
                <a:srgbClr val="118895"/>
              </a:buClr>
              <a:defRPr sz="2800" b="0" i="0">
                <a:solidFill>
                  <a:schemeClr val="tx1"/>
                </a:solidFill>
                <a:latin typeface="Arial" panose="020B0604020202020204" pitchFamily="34" charset="0"/>
                <a:cs typeface="Arial" panose="020B0604020202020204" pitchFamily="34" charset="0"/>
              </a:defRPr>
            </a:lvl2pPr>
            <a:lvl3pPr>
              <a:defRPr sz="2400" b="0" i="0">
                <a:solidFill>
                  <a:schemeClr val="tx1"/>
                </a:solidFill>
                <a:latin typeface="Arial" panose="020B0604020202020204" pitchFamily="34" charset="0"/>
                <a:cs typeface="Arial" panose="020B0604020202020204" pitchFamily="34" charset="0"/>
              </a:defRPr>
            </a:lvl3pPr>
            <a:lvl4pPr>
              <a:defRPr sz="2000" b="0" i="0">
                <a:solidFill>
                  <a:schemeClr val="tx1"/>
                </a:solidFill>
                <a:latin typeface="Arial" panose="020B0604020202020204" pitchFamily="34" charset="0"/>
                <a:cs typeface="Arial" panose="020B0604020202020204" pitchFamily="34" charset="0"/>
              </a:defRPr>
            </a:lvl4pPr>
            <a:lvl5pPr>
              <a:defRPr sz="2000" b="0" i="0">
                <a:solidFill>
                  <a:schemeClr val="tx1"/>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82826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79020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918EF134-2CDE-494A-BB20-0CC874517491}"/>
              </a:ext>
            </a:extLst>
          </p:cNvPr>
          <p:cNvSpPr/>
          <p:nvPr/>
        </p:nvSpPr>
        <p:spPr>
          <a:xfrm>
            <a:off x="0" y="6319559"/>
            <a:ext cx="12192000" cy="538442"/>
          </a:xfrm>
          <a:prstGeom prst="rect">
            <a:avLst/>
          </a:prstGeom>
          <a:solidFill>
            <a:srgbClr val="005C9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6" descr="AANAlogo_White.eps">
            <a:extLst>
              <a:ext uri="{FF2B5EF4-FFF2-40B4-BE49-F238E27FC236}">
                <a16:creationId xmlns:a16="http://schemas.microsoft.com/office/drawing/2014/main" id="{47BCC1B1-8804-5849-A62B-A6C318E098B8}"/>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84714" y="6397704"/>
            <a:ext cx="391431" cy="369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A picture containing drawing&#10;&#10;Description automatically generated">
            <a:extLst>
              <a:ext uri="{FF2B5EF4-FFF2-40B4-BE49-F238E27FC236}">
                <a16:creationId xmlns:a16="http://schemas.microsoft.com/office/drawing/2014/main" id="{A484A73F-AAEE-2846-B5E5-9427AB4ADD4B}"/>
              </a:ext>
            </a:extLst>
          </p:cNvPr>
          <p:cNvPicPr>
            <a:picLocks noChangeAspect="1"/>
          </p:cNvPicPr>
          <p:nvPr/>
        </p:nvPicPr>
        <p:blipFill rotWithShape="1">
          <a:blip r:embed="rId14"/>
          <a:srcRect l="64332" t="62517"/>
          <a:stretch/>
        </p:blipFill>
        <p:spPr>
          <a:xfrm>
            <a:off x="9532368" y="6369478"/>
            <a:ext cx="2174918" cy="431425"/>
          </a:xfrm>
          <a:prstGeom prst="rect">
            <a:avLst/>
          </a:prstGeom>
        </p:spPr>
      </p:pic>
    </p:spTree>
    <p:extLst>
      <p:ext uri="{BB962C8B-B14F-4D97-AF65-F5344CB8AC3E}">
        <p14:creationId xmlns:p14="http://schemas.microsoft.com/office/powerpoint/2010/main" val="2501119085"/>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hf sldNum="0" hdr="0" dt="0"/>
  <p:txStyles>
    <p:titleStyle>
      <a:lvl1pPr algn="ctr" defTabSz="457200" rtl="0" eaLnBrk="1" latinLnBrk="0" hangingPunct="1">
        <a:spcBef>
          <a:spcPct val="0"/>
        </a:spcBef>
        <a:buNone/>
        <a:defRPr sz="4400" b="1" i="0" kern="1200">
          <a:solidFill>
            <a:srgbClr val="005C98"/>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BAD8EA"/>
        </a:buClr>
        <a:buFont typeface="Wingdings" pitchFamily="2" charset="2"/>
        <a:buChar char="§"/>
        <a:defRPr sz="3200" b="0" i="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118895"/>
        </a:buClr>
        <a:buFont typeface="Arial"/>
        <a:buChar char="–"/>
        <a:defRPr sz="2800" b="0" i="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BAD8EA"/>
        </a:buClr>
        <a:buFont typeface="Wingdings" pitchFamily="2" charset="2"/>
        <a:buChar char="§"/>
        <a:defRPr sz="2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BAD8EA"/>
        </a:buClr>
        <a:buFont typeface="Wingdings" pitchFamily="2" charset="2"/>
        <a:buChar char="§"/>
        <a:defRPr sz="2000" b="0" i="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BAD8EA"/>
        </a:buClr>
        <a:buFont typeface="Wingdings" pitchFamily="2" charset="2"/>
        <a:buChar char="§"/>
        <a:defRPr sz="2000" b="0" i="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918EF134-2CDE-494A-BB20-0CC874517491}"/>
              </a:ext>
            </a:extLst>
          </p:cNvPr>
          <p:cNvSpPr/>
          <p:nvPr/>
        </p:nvSpPr>
        <p:spPr>
          <a:xfrm>
            <a:off x="0" y="6319559"/>
            <a:ext cx="12192000" cy="538442"/>
          </a:xfrm>
          <a:prstGeom prst="rect">
            <a:avLst/>
          </a:prstGeom>
          <a:solidFill>
            <a:srgbClr val="005C9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6" descr="AANAlogo_White.eps">
            <a:extLst>
              <a:ext uri="{FF2B5EF4-FFF2-40B4-BE49-F238E27FC236}">
                <a16:creationId xmlns:a16="http://schemas.microsoft.com/office/drawing/2014/main" id="{47BCC1B1-8804-5849-A62B-A6C318E098B8}"/>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84714" y="6397704"/>
            <a:ext cx="391431" cy="369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A picture containing drawing&#10;&#10;Description automatically generated">
            <a:extLst>
              <a:ext uri="{FF2B5EF4-FFF2-40B4-BE49-F238E27FC236}">
                <a16:creationId xmlns:a16="http://schemas.microsoft.com/office/drawing/2014/main" id="{A484A73F-AAEE-2846-B5E5-9427AB4ADD4B}"/>
              </a:ext>
            </a:extLst>
          </p:cNvPr>
          <p:cNvPicPr>
            <a:picLocks noChangeAspect="1"/>
          </p:cNvPicPr>
          <p:nvPr/>
        </p:nvPicPr>
        <p:blipFill rotWithShape="1">
          <a:blip r:embed="rId14"/>
          <a:srcRect l="64332" t="62517"/>
          <a:stretch/>
        </p:blipFill>
        <p:spPr>
          <a:xfrm>
            <a:off x="9532368" y="6369478"/>
            <a:ext cx="2174918" cy="431425"/>
          </a:xfrm>
          <a:prstGeom prst="rect">
            <a:avLst/>
          </a:prstGeom>
        </p:spPr>
      </p:pic>
    </p:spTree>
    <p:extLst>
      <p:ext uri="{BB962C8B-B14F-4D97-AF65-F5344CB8AC3E}">
        <p14:creationId xmlns:p14="http://schemas.microsoft.com/office/powerpoint/2010/main" val="1841440836"/>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hf sldNum="0" hdr="0" dt="0"/>
  <p:txStyles>
    <p:titleStyle>
      <a:lvl1pPr algn="ctr" defTabSz="457200" rtl="0" eaLnBrk="1" latinLnBrk="0" hangingPunct="1">
        <a:spcBef>
          <a:spcPct val="0"/>
        </a:spcBef>
        <a:buNone/>
        <a:defRPr sz="4400" b="1" i="0" kern="1200">
          <a:solidFill>
            <a:srgbClr val="005C98"/>
          </a:solidFill>
          <a:latin typeface="Gotham Medium" pitchFamily="2" charset="0"/>
          <a:ea typeface="+mj-ea"/>
          <a:cs typeface="Gotham Medium" pitchFamily="2" charset="0"/>
        </a:defRPr>
      </a:lvl1pPr>
    </p:titleStyle>
    <p:bodyStyle>
      <a:lvl1pPr marL="342900" indent="-342900" algn="l" defTabSz="457200" rtl="0" eaLnBrk="1" latinLnBrk="0" hangingPunct="1">
        <a:spcBef>
          <a:spcPct val="20000"/>
        </a:spcBef>
        <a:buClr>
          <a:srgbClr val="BAD8EA"/>
        </a:buClr>
        <a:buFont typeface="Wingdings" pitchFamily="2" charset="2"/>
        <a:buChar char="§"/>
        <a:defRPr sz="3200" b="0" i="0" kern="1200">
          <a:solidFill>
            <a:schemeClr val="tx1"/>
          </a:solidFill>
          <a:latin typeface="Gotham Book" pitchFamily="2" charset="0"/>
          <a:ea typeface="+mn-ea"/>
          <a:cs typeface="Gotham Book" pitchFamily="2" charset="0"/>
        </a:defRPr>
      </a:lvl1pPr>
      <a:lvl2pPr marL="742950" indent="-285750" algn="l" defTabSz="457200" rtl="0" eaLnBrk="1" latinLnBrk="0" hangingPunct="1">
        <a:spcBef>
          <a:spcPct val="20000"/>
        </a:spcBef>
        <a:buClr>
          <a:srgbClr val="118895"/>
        </a:buClr>
        <a:buFont typeface="Arial"/>
        <a:buChar char="–"/>
        <a:defRPr sz="2800" b="0" i="0" kern="1200">
          <a:solidFill>
            <a:schemeClr val="tx1"/>
          </a:solidFill>
          <a:latin typeface="Gotham Book" pitchFamily="2" charset="0"/>
          <a:ea typeface="+mn-ea"/>
          <a:cs typeface="Gotham Book" pitchFamily="2" charset="0"/>
        </a:defRPr>
      </a:lvl2pPr>
      <a:lvl3pPr marL="1143000" indent="-228600" algn="l" defTabSz="457200" rtl="0" eaLnBrk="1" latinLnBrk="0" hangingPunct="1">
        <a:spcBef>
          <a:spcPct val="20000"/>
        </a:spcBef>
        <a:buClr>
          <a:srgbClr val="BAD8EA"/>
        </a:buClr>
        <a:buFont typeface="Wingdings" pitchFamily="2" charset="2"/>
        <a:buChar char="§"/>
        <a:defRPr sz="2400" b="0" i="0" kern="1200">
          <a:solidFill>
            <a:schemeClr val="tx1"/>
          </a:solidFill>
          <a:latin typeface="Gotham Book" pitchFamily="2" charset="0"/>
          <a:ea typeface="+mn-ea"/>
          <a:cs typeface="Gotham Book" pitchFamily="2" charset="0"/>
        </a:defRPr>
      </a:lvl3pPr>
      <a:lvl4pPr marL="1600200" indent="-228600" algn="l" defTabSz="457200" rtl="0" eaLnBrk="1" latinLnBrk="0" hangingPunct="1">
        <a:spcBef>
          <a:spcPct val="20000"/>
        </a:spcBef>
        <a:buClr>
          <a:srgbClr val="BAD8EA"/>
        </a:buClr>
        <a:buFont typeface="Wingdings" pitchFamily="2" charset="2"/>
        <a:buChar char="§"/>
        <a:defRPr sz="2000" b="0" i="0" kern="1200">
          <a:solidFill>
            <a:schemeClr val="tx1"/>
          </a:solidFill>
          <a:latin typeface="Gotham Book" pitchFamily="2" charset="0"/>
          <a:ea typeface="+mn-ea"/>
          <a:cs typeface="Gotham Book" pitchFamily="2" charset="0"/>
        </a:defRPr>
      </a:lvl4pPr>
      <a:lvl5pPr marL="2057400" indent="-228600" algn="l" defTabSz="457200" rtl="0" eaLnBrk="1" latinLnBrk="0" hangingPunct="1">
        <a:spcBef>
          <a:spcPct val="20000"/>
        </a:spcBef>
        <a:buClr>
          <a:srgbClr val="BAD8EA"/>
        </a:buClr>
        <a:buFont typeface="Wingdings" pitchFamily="2" charset="2"/>
        <a:buChar char="§"/>
        <a:defRPr sz="2000" b="0" i="0" kern="1200">
          <a:solidFill>
            <a:schemeClr val="tx1"/>
          </a:solidFill>
          <a:latin typeface="Gotham Book" pitchFamily="2" charset="0"/>
          <a:ea typeface="+mn-ea"/>
          <a:cs typeface="Gotham Book" pitchFamily="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A76E88-6F53-5D49-8092-2CA255D25C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D2A660-F95B-5B4A-8777-9ECCB01EF9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FE4AD2-C166-B347-BC08-B54D8AFB22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FEAECE-E222-B74A-B2AF-339E075FA7EF}" type="datetime1">
              <a:rPr lang="en-US" smtClean="0"/>
              <a:t>8/19/22</a:t>
            </a:fld>
            <a:endParaRPr lang="en-US"/>
          </a:p>
        </p:txBody>
      </p:sp>
      <p:sp>
        <p:nvSpPr>
          <p:cNvPr id="5" name="Footer Placeholder 4">
            <a:extLst>
              <a:ext uri="{FF2B5EF4-FFF2-40B4-BE49-F238E27FC236}">
                <a16:creationId xmlns:a16="http://schemas.microsoft.com/office/drawing/2014/main" id="{C02A306D-43E2-E14D-8397-0E8ED9B5AB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Ketamine: What's Old is New Again</a:t>
            </a:r>
          </a:p>
        </p:txBody>
      </p:sp>
      <p:sp>
        <p:nvSpPr>
          <p:cNvPr id="6" name="Slide Number Placeholder 5">
            <a:extLst>
              <a:ext uri="{FF2B5EF4-FFF2-40B4-BE49-F238E27FC236}">
                <a16:creationId xmlns:a16="http://schemas.microsoft.com/office/drawing/2014/main" id="{E43E6069-B95D-154F-8E12-38753D5594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5E0121-D973-5040-BF61-C8C732FFD79E}" type="slidenum">
              <a:rPr lang="en-US" smtClean="0"/>
              <a:t>‹#›</a:t>
            </a:fld>
            <a:endParaRPr lang="en-US"/>
          </a:p>
        </p:txBody>
      </p:sp>
    </p:spTree>
    <p:extLst>
      <p:ext uri="{BB962C8B-B14F-4D97-AF65-F5344CB8AC3E}">
        <p14:creationId xmlns:p14="http://schemas.microsoft.com/office/powerpoint/2010/main" val="19149840"/>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hyperlink" Target="https://www.justice.gov/archive/ndic/pubs4/4769/"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8" Type="http://schemas.openxmlformats.org/officeDocument/2006/relationships/hyperlink" Target="https://en.wikipedia.org/wiki/Mu_opioid_receptor" TargetMode="External"/><Relationship Id="rId13" Type="http://schemas.openxmlformats.org/officeDocument/2006/relationships/hyperlink" Target="https://en.wikipedia.org/wiki/Reuptake_inhibitor" TargetMode="External"/><Relationship Id="rId18" Type="http://schemas.openxmlformats.org/officeDocument/2006/relationships/hyperlink" Target="https://en.wikipedia.org/wiki/Voltage-gated_sodium_channel" TargetMode="External"/><Relationship Id="rId3" Type="http://schemas.openxmlformats.org/officeDocument/2006/relationships/hyperlink" Target="https://en.wikipedia.org/wiki/Receptor_antagonist#Non-competitive" TargetMode="External"/><Relationship Id="rId21" Type="http://schemas.openxmlformats.org/officeDocument/2006/relationships/hyperlink" Target="https://en.wikipedia.org/wiki/HCN1" TargetMode="External"/><Relationship Id="rId7" Type="http://schemas.openxmlformats.org/officeDocument/2006/relationships/hyperlink" Target="https://en.wikipedia.org/wiki/Agonist" TargetMode="External"/><Relationship Id="rId12" Type="http://schemas.openxmlformats.org/officeDocument/2006/relationships/hyperlink" Target="https://en.wikipedia.org/wiki/Muscarinic_acetylcholine_receptor" TargetMode="External"/><Relationship Id="rId17" Type="http://schemas.openxmlformats.org/officeDocument/2006/relationships/hyperlink" Target="https://en.wikipedia.org/wiki/Norepinephrine" TargetMode="External"/><Relationship Id="rId2" Type="http://schemas.openxmlformats.org/officeDocument/2006/relationships/notesSlide" Target="../notesSlides/notesSlide12.xml"/><Relationship Id="rId16" Type="http://schemas.openxmlformats.org/officeDocument/2006/relationships/hyperlink" Target="https://en.wikipedia.org/wiki/Dopamine" TargetMode="External"/><Relationship Id="rId20" Type="http://schemas.openxmlformats.org/officeDocument/2006/relationships/hyperlink" Target="https://en.wikipedia.org/wiki/Channel_blocker" TargetMode="External"/><Relationship Id="rId1" Type="http://schemas.openxmlformats.org/officeDocument/2006/relationships/slideLayout" Target="../slideLayouts/slideLayout24.xml"/><Relationship Id="rId6" Type="http://schemas.openxmlformats.org/officeDocument/2006/relationships/hyperlink" Target="https://en.wikipedia.org/wiki/Nicotinic_acetylcholine_receptor" TargetMode="External"/><Relationship Id="rId11" Type="http://schemas.openxmlformats.org/officeDocument/2006/relationships/hyperlink" Target="https://en.wikipedia.org/wiki/D2_receptor" TargetMode="External"/><Relationship Id="rId24" Type="http://schemas.openxmlformats.org/officeDocument/2006/relationships/hyperlink" Target="https://en.wikipedia.org/wiki/Sigma_receptor" TargetMode="External"/><Relationship Id="rId5" Type="http://schemas.openxmlformats.org/officeDocument/2006/relationships/hyperlink" Target="https://en.wikipedia.org/wiki/Negative_allosteric_modulator" TargetMode="External"/><Relationship Id="rId15" Type="http://schemas.openxmlformats.org/officeDocument/2006/relationships/hyperlink" Target="https://en.wikipedia.org/wiki/Serotonin" TargetMode="External"/><Relationship Id="rId23" Type="http://schemas.openxmlformats.org/officeDocument/2006/relationships/hyperlink" Target="https://en.wikipedia.org/wiki/Nitric_oxide_synthase" TargetMode="External"/><Relationship Id="rId10" Type="http://schemas.openxmlformats.org/officeDocument/2006/relationships/hyperlink" Target="https://en.wikipedia.org/wiki/Delta-opioid_receptor" TargetMode="External"/><Relationship Id="rId19" Type="http://schemas.openxmlformats.org/officeDocument/2006/relationships/hyperlink" Target="https://en.wikipedia.org/wiki/L-type_calcium_channel" TargetMode="External"/><Relationship Id="rId4" Type="http://schemas.openxmlformats.org/officeDocument/2006/relationships/hyperlink" Target="https://en.wikipedia.org/wiki/NMDA_receptor" TargetMode="External"/><Relationship Id="rId9" Type="http://schemas.openxmlformats.org/officeDocument/2006/relationships/hyperlink" Target="https://en.wikipedia.org/wiki/Kappa-opioid_receptor" TargetMode="External"/><Relationship Id="rId14" Type="http://schemas.openxmlformats.org/officeDocument/2006/relationships/hyperlink" Target="https://en.wikipedia.org/wiki/Reuptake" TargetMode="External"/><Relationship Id="rId22" Type="http://schemas.openxmlformats.org/officeDocument/2006/relationships/hyperlink" Target="https://en.wikipedia.org/wiki/Enzyme_inhibitor"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hyperlink" Target="https://www.ncbi.nlm.nih.gov/pmc/articles/PMC5487269/" TargetMode="Externa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hyperlink" Target="https://www.nature.com/articles/nature25509" TargetMode="Externa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hyperlink" Target="https://migraine.com/blog/ketamine-for-management/" TargetMode="External"/><Relationship Id="rId2" Type="http://schemas.openxmlformats.org/officeDocument/2006/relationships/hyperlink" Target="https://jamanetwork.com/journals/jamapsychiatry/fullarticle/1860851" TargetMode="Externa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2FA47052-68D9-4641-845E-59D33CC9FD60}"/>
              </a:ext>
            </a:extLst>
          </p:cNvPr>
          <p:cNvPicPr>
            <a:picLocks noChangeAspect="1"/>
          </p:cNvPicPr>
          <p:nvPr/>
        </p:nvPicPr>
        <p:blipFill rotWithShape="1">
          <a:blip r:embed="rId3">
            <a:grayscl/>
            <a:alphaModFix amt="15000"/>
          </a:blip>
          <a:srcRect l="4688" t="14593" r="9674" b="13172"/>
          <a:stretch/>
        </p:blipFill>
        <p:spPr>
          <a:xfrm>
            <a:off x="0" y="0"/>
            <a:ext cx="12192000" cy="6858000"/>
          </a:xfrm>
          <a:prstGeom prst="rect">
            <a:avLst/>
          </a:prstGeom>
        </p:spPr>
      </p:pic>
      <p:sp>
        <p:nvSpPr>
          <p:cNvPr id="7" name="Title 1">
            <a:extLst>
              <a:ext uri="{FF2B5EF4-FFF2-40B4-BE49-F238E27FC236}">
                <a16:creationId xmlns:a16="http://schemas.microsoft.com/office/drawing/2014/main" id="{F80A9D72-D01B-4841-BD52-6A18389A788D}"/>
              </a:ext>
            </a:extLst>
          </p:cNvPr>
          <p:cNvSpPr txBox="1">
            <a:spLocks/>
          </p:cNvSpPr>
          <p:nvPr/>
        </p:nvSpPr>
        <p:spPr>
          <a:xfrm>
            <a:off x="142875" y="1803838"/>
            <a:ext cx="11734800" cy="181971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i="0" kern="1200">
                <a:solidFill>
                  <a:srgbClr val="005C98"/>
                </a:solidFill>
                <a:latin typeface="Arial" panose="020B0604020202020204" pitchFamily="34" charset="0"/>
                <a:ea typeface="+mj-ea"/>
                <a:cs typeface="Arial" panose="020B0604020202020204" pitchFamily="34" charset="0"/>
              </a:defRPr>
            </a:lvl1pPr>
          </a:lstStyle>
          <a:p>
            <a:pPr>
              <a:lnSpc>
                <a:spcPct val="90000"/>
              </a:lnSpc>
            </a:pPr>
            <a:r>
              <a:rPr lang="en-US" dirty="0"/>
              <a:t>Ketamine: What’s Old is New Again</a:t>
            </a:r>
          </a:p>
        </p:txBody>
      </p:sp>
      <p:sp>
        <p:nvSpPr>
          <p:cNvPr id="9" name="Title 1">
            <a:extLst>
              <a:ext uri="{FF2B5EF4-FFF2-40B4-BE49-F238E27FC236}">
                <a16:creationId xmlns:a16="http://schemas.microsoft.com/office/drawing/2014/main" id="{24F7E7CA-348C-4EFC-99A7-A57CB33A78BC}"/>
              </a:ext>
            </a:extLst>
          </p:cNvPr>
          <p:cNvSpPr txBox="1">
            <a:spLocks/>
          </p:cNvSpPr>
          <p:nvPr/>
        </p:nvSpPr>
        <p:spPr>
          <a:xfrm>
            <a:off x="688432" y="3789548"/>
            <a:ext cx="10643686" cy="134351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i="0" kern="1200">
                <a:solidFill>
                  <a:srgbClr val="005C98"/>
                </a:solidFill>
                <a:latin typeface="Arial" panose="020B0604020202020204" pitchFamily="34" charset="0"/>
                <a:ea typeface="+mj-ea"/>
                <a:cs typeface="Arial" panose="020B0604020202020204" pitchFamily="34" charset="0"/>
              </a:defRPr>
            </a:lvl1pPr>
          </a:lstStyle>
          <a:p>
            <a:r>
              <a:rPr lang="en-US" sz="4000" dirty="0">
                <a:solidFill>
                  <a:srgbClr val="64676B"/>
                </a:solidFill>
              </a:rPr>
              <a:t>Tracy Young, MSNA, MBA, CRNA</a:t>
            </a:r>
          </a:p>
          <a:p>
            <a:endParaRPr lang="en-US" sz="2400" b="0" dirty="0">
              <a:solidFill>
                <a:srgbClr val="64676B"/>
              </a:solidFill>
            </a:endParaRPr>
          </a:p>
          <a:p>
            <a:r>
              <a:rPr lang="en-US" sz="2400" b="0" dirty="0">
                <a:solidFill>
                  <a:srgbClr val="64676B"/>
                </a:solidFill>
              </a:rPr>
              <a:t>Copyright 2020. Tracy Young. All Rights Reserved.</a:t>
            </a:r>
          </a:p>
        </p:txBody>
      </p:sp>
      <p:sp>
        <p:nvSpPr>
          <p:cNvPr id="2" name="Footer Placeholder 1">
            <a:extLst>
              <a:ext uri="{FF2B5EF4-FFF2-40B4-BE49-F238E27FC236}">
                <a16:creationId xmlns:a16="http://schemas.microsoft.com/office/drawing/2014/main" id="{D9043D7A-106F-3A45-A100-7ED69A01226A}"/>
              </a:ext>
            </a:extLst>
          </p:cNvPr>
          <p:cNvSpPr>
            <a:spLocks noGrp="1"/>
          </p:cNvSpPr>
          <p:nvPr>
            <p:ph type="ftr" sz="quarter" idx="11"/>
          </p:nvPr>
        </p:nvSpPr>
        <p:spPr/>
        <p:txBody>
          <a:bodyPr/>
          <a:lstStyle/>
          <a:p>
            <a:r>
              <a:rPr lang="en-US" dirty="0"/>
              <a:t>Ketamine: What's Old is New Again</a:t>
            </a:r>
          </a:p>
        </p:txBody>
      </p:sp>
    </p:spTree>
    <p:extLst>
      <p:ext uri="{BB962C8B-B14F-4D97-AF65-F5344CB8AC3E}">
        <p14:creationId xmlns:p14="http://schemas.microsoft.com/office/powerpoint/2010/main" val="3255303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mn-lt"/>
              </a:rPr>
              <a:t>Ketamine Addiction</a:t>
            </a:r>
          </a:p>
        </p:txBody>
      </p:sp>
      <p:sp>
        <p:nvSpPr>
          <p:cNvPr id="3" name="Content Placeholder 2"/>
          <p:cNvSpPr>
            <a:spLocks noGrp="1"/>
          </p:cNvSpPr>
          <p:nvPr>
            <p:ph idx="1"/>
          </p:nvPr>
        </p:nvSpPr>
        <p:spPr>
          <a:xfrm>
            <a:off x="609600" y="1417639"/>
            <a:ext cx="10972800" cy="4708526"/>
          </a:xfrm>
        </p:spPr>
        <p:txBody>
          <a:bodyPr>
            <a:normAutofit fontScale="70000" lnSpcReduction="20000"/>
          </a:bodyPr>
          <a:lstStyle/>
          <a:p>
            <a:r>
              <a:rPr lang="en-US" sz="3400" b="1" dirty="0"/>
              <a:t>Ketamine</a:t>
            </a:r>
            <a:r>
              <a:rPr lang="en-US" sz="3400" dirty="0"/>
              <a:t>—also referred to as Special K, Kit Kat, cat valium, Dorothy or Vitamin K—is an anesthetic for humans and animals that is abused as a recreational drug. It is especially popular in the club scene among young adults.</a:t>
            </a:r>
          </a:p>
          <a:p>
            <a:pPr marL="0" indent="0">
              <a:buNone/>
            </a:pPr>
            <a:endParaRPr lang="en-US" sz="3400" dirty="0"/>
          </a:p>
          <a:p>
            <a:r>
              <a:rPr lang="en-US" sz="3400" b="1" dirty="0"/>
              <a:t>Ketamine</a:t>
            </a:r>
            <a:r>
              <a:rPr lang="en-US" sz="3400" dirty="0"/>
              <a:t> is a</a:t>
            </a:r>
            <a:r>
              <a:rPr lang="en-US" sz="3400" dirty="0">
                <a:solidFill>
                  <a:schemeClr val="tx1"/>
                </a:solidFill>
              </a:rPr>
              <a:t> Schedule III Controlled Substance, the </a:t>
            </a:r>
            <a:r>
              <a:rPr lang="en-US" sz="3400" dirty="0"/>
              <a:t>same category as codeine and anabolic steroids. Schedule III substances can lead to physical dependence but are very likely to lead to psychological dependence.</a:t>
            </a:r>
          </a:p>
          <a:p>
            <a:pPr marL="0" indent="0">
              <a:buNone/>
            </a:pPr>
            <a:endParaRPr lang="en-US" sz="3400" dirty="0"/>
          </a:p>
          <a:p>
            <a:r>
              <a:rPr lang="en-US" sz="3400" b="1" dirty="0"/>
              <a:t>Ketamine </a:t>
            </a:r>
            <a:r>
              <a:rPr lang="en-US" sz="3400" dirty="0"/>
              <a:t>has a short-lived high and tolerance to the drug builds up quickly, requiring user to keep increasing quantities as they chase the initial high.</a:t>
            </a:r>
          </a:p>
          <a:p>
            <a:pPr marL="0" indent="0">
              <a:buNone/>
            </a:pPr>
            <a:endParaRPr lang="en-US" sz="3400" dirty="0"/>
          </a:p>
          <a:p>
            <a:r>
              <a:rPr lang="en-US" sz="3400" b="1" dirty="0"/>
              <a:t>Ketamine</a:t>
            </a:r>
            <a:r>
              <a:rPr lang="en-US" sz="3400" dirty="0"/>
              <a:t> is produced as a liquid, which can be injected; as a white or off-white powder, which is snorted by abusers; or as a pill. It has been used as a date rape drug because it is odorless and colorless and is not detected by the victim in a beverage, often rendering its victim completely helpless.</a:t>
            </a:r>
          </a:p>
          <a:p>
            <a:pPr marL="0" indent="0">
              <a:buNone/>
            </a:pPr>
            <a:endParaRPr lang="en-US" dirty="0"/>
          </a:p>
        </p:txBody>
      </p:sp>
      <p:sp>
        <p:nvSpPr>
          <p:cNvPr id="4" name="Footer Placeholder 3">
            <a:extLst>
              <a:ext uri="{FF2B5EF4-FFF2-40B4-BE49-F238E27FC236}">
                <a16:creationId xmlns:a16="http://schemas.microsoft.com/office/drawing/2014/main" id="{3BE57367-957D-C94F-9242-81ABF5D23EBD}"/>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2548598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mn-lt"/>
              </a:rPr>
              <a:t>Current Ketamine Abuse</a:t>
            </a:r>
          </a:p>
        </p:txBody>
      </p:sp>
      <p:pic>
        <p:nvPicPr>
          <p:cNvPr id="4" name="Content Placeholder 3" descr="Ketamine Abuse.p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33354" y="1592256"/>
            <a:ext cx="7767263" cy="4703778"/>
          </a:xfrm>
        </p:spPr>
      </p:pic>
      <p:sp>
        <p:nvSpPr>
          <p:cNvPr id="3" name="TextBox 2">
            <a:extLst>
              <a:ext uri="{FF2B5EF4-FFF2-40B4-BE49-F238E27FC236}">
                <a16:creationId xmlns:a16="http://schemas.microsoft.com/office/drawing/2014/main" id="{1967396C-059F-884C-83EA-94A55B2BC856}"/>
              </a:ext>
            </a:extLst>
          </p:cNvPr>
          <p:cNvSpPr txBox="1"/>
          <p:nvPr/>
        </p:nvSpPr>
        <p:spPr>
          <a:xfrm>
            <a:off x="6899515" y="5780690"/>
            <a:ext cx="5002203" cy="369332"/>
          </a:xfrm>
          <a:prstGeom prst="rect">
            <a:avLst/>
          </a:prstGeom>
          <a:noFill/>
        </p:spPr>
        <p:txBody>
          <a:bodyPr wrap="none" rtlCol="0">
            <a:spAutoFit/>
          </a:bodyPr>
          <a:lstStyle/>
          <a:p>
            <a:r>
              <a:rPr lang="en-US" dirty="0">
                <a:hlinkClick r:id="rId4"/>
              </a:rPr>
              <a:t>https://www.justice.gov/archive/ndic/pubs4/4769/</a:t>
            </a:r>
            <a:endParaRPr lang="en-US" dirty="0"/>
          </a:p>
        </p:txBody>
      </p:sp>
      <p:sp>
        <p:nvSpPr>
          <p:cNvPr id="5" name="Footer Placeholder 4">
            <a:extLst>
              <a:ext uri="{FF2B5EF4-FFF2-40B4-BE49-F238E27FC236}">
                <a16:creationId xmlns:a16="http://schemas.microsoft.com/office/drawing/2014/main" id="{8A1C9D7A-9B2C-C742-833B-3E68ED08A1D5}"/>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3045021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mn-lt"/>
              </a:rPr>
              <a:t>Mechanism of Action of Ketamine</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dirty="0"/>
              <a:t>The focus of all modern drug development has been on specificity and affinity.  Scientist strive to isolate compounds that interact specifically with targeted receptors and have a high degree of binding to the target receptors.</a:t>
            </a:r>
          </a:p>
          <a:p>
            <a:pPr marL="0" indent="0">
              <a:buNone/>
            </a:pPr>
            <a:endParaRPr lang="en-US" dirty="0"/>
          </a:p>
          <a:p>
            <a:pPr>
              <a:buFont typeface="Arial" panose="020B0604020202020204" pitchFamily="34" charset="0"/>
              <a:buChar char="•"/>
            </a:pPr>
            <a:r>
              <a:rPr lang="en-US" dirty="0"/>
              <a:t>This produces “Clean” drugs that produce consistent actions and limited adverse reactions or side effects that could occur from multiple receptor stimulation.</a:t>
            </a:r>
          </a:p>
        </p:txBody>
      </p:sp>
      <p:sp>
        <p:nvSpPr>
          <p:cNvPr id="4" name="Footer Placeholder 3">
            <a:extLst>
              <a:ext uri="{FF2B5EF4-FFF2-40B4-BE49-F238E27FC236}">
                <a16:creationId xmlns:a16="http://schemas.microsoft.com/office/drawing/2014/main" id="{457A1B8E-8398-4641-A84B-272F0C66539D}"/>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18096591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288" y="231561"/>
            <a:ext cx="10515600" cy="1325563"/>
          </a:xfrm>
        </p:spPr>
        <p:txBody>
          <a:bodyPr/>
          <a:lstStyle/>
          <a:p>
            <a:pPr algn="ctr"/>
            <a:r>
              <a:rPr lang="en-US" b="1" dirty="0">
                <a:latin typeface="+mn-lt"/>
              </a:rPr>
              <a:t>Mechanism of Action of Ketamine</a:t>
            </a:r>
          </a:p>
        </p:txBody>
      </p:sp>
      <p:sp>
        <p:nvSpPr>
          <p:cNvPr id="3" name="Content Placeholder 2"/>
          <p:cNvSpPr>
            <a:spLocks noGrp="1"/>
          </p:cNvSpPr>
          <p:nvPr>
            <p:ph idx="1"/>
          </p:nvPr>
        </p:nvSpPr>
        <p:spPr>
          <a:xfrm>
            <a:off x="927847" y="1243585"/>
            <a:ext cx="9910482" cy="5342273"/>
          </a:xfrm>
        </p:spPr>
        <p:txBody>
          <a:bodyPr>
            <a:normAutofit fontScale="85000" lnSpcReduction="20000"/>
          </a:bodyPr>
          <a:lstStyle/>
          <a:p>
            <a:pPr marL="0" indent="0">
              <a:buNone/>
            </a:pPr>
            <a:r>
              <a:rPr lang="en-US" dirty="0"/>
              <a:t>Known actions of ketamine include:</a:t>
            </a:r>
          </a:p>
          <a:p>
            <a:pPr lvl="0"/>
            <a:r>
              <a:rPr lang="en-US" dirty="0">
                <a:hlinkClick r:id="rId3" tooltip="Receptor antagonist"/>
              </a:rPr>
              <a:t>Non-competitive antagonist</a:t>
            </a:r>
            <a:r>
              <a:rPr lang="en-US" dirty="0"/>
              <a:t> of the </a:t>
            </a:r>
            <a:r>
              <a:rPr lang="en-US" dirty="0">
                <a:hlinkClick r:id="rId4" tooltip="NMDA receptor"/>
              </a:rPr>
              <a:t>NMDA receptor</a:t>
            </a:r>
            <a:r>
              <a:rPr lang="en-US" dirty="0"/>
              <a:t> (NMDAR) </a:t>
            </a:r>
          </a:p>
          <a:p>
            <a:pPr lvl="0"/>
            <a:r>
              <a:rPr lang="en-US" dirty="0">
                <a:hlinkClick r:id="rId5" tooltip="Negative allosteric modulator"/>
              </a:rPr>
              <a:t>Negative allosteric modulator</a:t>
            </a:r>
            <a:r>
              <a:rPr lang="en-US" dirty="0"/>
              <a:t> of the </a:t>
            </a:r>
            <a:r>
              <a:rPr lang="en-US" dirty="0">
                <a:hlinkClick r:id="rId6" tooltip="Nicotinic acetylcholine receptor"/>
              </a:rPr>
              <a:t>nACh receptor</a:t>
            </a:r>
            <a:endParaRPr lang="en-US" dirty="0"/>
          </a:p>
          <a:p>
            <a:pPr lvl="0"/>
            <a:r>
              <a:rPr lang="en-US" dirty="0"/>
              <a:t>Weak </a:t>
            </a:r>
            <a:r>
              <a:rPr lang="en-US" dirty="0">
                <a:hlinkClick r:id="rId7" tooltip="Agonist"/>
              </a:rPr>
              <a:t>agonist</a:t>
            </a:r>
            <a:r>
              <a:rPr lang="en-US" dirty="0"/>
              <a:t> of the </a:t>
            </a:r>
            <a:r>
              <a:rPr lang="en-US" dirty="0">
                <a:hlinkClick r:id="rId8" tooltip="Mu opioid receptor"/>
              </a:rPr>
              <a:t>μ-opioid</a:t>
            </a:r>
            <a:r>
              <a:rPr lang="en-US" dirty="0"/>
              <a:t> and </a:t>
            </a:r>
            <a:r>
              <a:rPr lang="en-US" dirty="0">
                <a:hlinkClick r:id="rId9" tooltip="Kappa-opioid receptor"/>
              </a:rPr>
              <a:t>κ-opioid receptors</a:t>
            </a:r>
            <a:r>
              <a:rPr lang="en-US" dirty="0"/>
              <a:t> (10- and 20-fold less affinity relative to NMDAR, respectively), and very weak agonist of the </a:t>
            </a:r>
            <a:r>
              <a:rPr lang="en-US" dirty="0">
                <a:hlinkClick r:id="rId10" tooltip="Delta-opioid receptor"/>
              </a:rPr>
              <a:t>δ-opioid receptor</a:t>
            </a:r>
            <a:endParaRPr lang="en-US" dirty="0"/>
          </a:p>
          <a:p>
            <a:pPr lvl="0"/>
            <a:r>
              <a:rPr lang="en-US" dirty="0"/>
              <a:t>Agonist of the </a:t>
            </a:r>
            <a:r>
              <a:rPr lang="en-US" dirty="0">
                <a:hlinkClick r:id="rId11" tooltip="D2 receptor"/>
              </a:rPr>
              <a:t>D</a:t>
            </a:r>
            <a:r>
              <a:rPr lang="en-US" baseline="-25000" dirty="0">
                <a:hlinkClick r:id="rId11" tooltip="D2 receptor"/>
              </a:rPr>
              <a:t>2</a:t>
            </a:r>
            <a:r>
              <a:rPr lang="en-US" dirty="0">
                <a:hlinkClick r:id="rId11" tooltip="D2 receptor"/>
              </a:rPr>
              <a:t> receptor</a:t>
            </a:r>
            <a:endParaRPr lang="en-US" dirty="0"/>
          </a:p>
          <a:p>
            <a:pPr lvl="0"/>
            <a:r>
              <a:rPr lang="en-US" dirty="0"/>
              <a:t>Weak </a:t>
            </a:r>
            <a:r>
              <a:rPr lang="en-US" dirty="0">
                <a:hlinkClick r:id="rId12" tooltip="Muscarinic acetylcholine receptor"/>
              </a:rPr>
              <a:t>mACh receptor</a:t>
            </a:r>
            <a:r>
              <a:rPr lang="en-US" dirty="0"/>
              <a:t> antagonist (10- to 20-fold less affinity relative to NMDAR) </a:t>
            </a:r>
          </a:p>
          <a:p>
            <a:pPr lvl="0"/>
            <a:r>
              <a:rPr lang="en-US" dirty="0">
                <a:hlinkClick r:id="rId13" tooltip="Reuptake inhibitor"/>
              </a:rPr>
              <a:t>Inhibitor</a:t>
            </a:r>
            <a:r>
              <a:rPr lang="en-US" dirty="0"/>
              <a:t> of the </a:t>
            </a:r>
            <a:r>
              <a:rPr lang="en-US" dirty="0">
                <a:hlinkClick r:id="rId14" tooltip="Reuptake"/>
              </a:rPr>
              <a:t>reuptake</a:t>
            </a:r>
            <a:r>
              <a:rPr lang="en-US" dirty="0"/>
              <a:t> of </a:t>
            </a:r>
            <a:r>
              <a:rPr lang="en-US" dirty="0">
                <a:hlinkClick r:id="rId15" tooltip="Serotonin"/>
              </a:rPr>
              <a:t>serotonin</a:t>
            </a:r>
            <a:r>
              <a:rPr lang="en-US" dirty="0"/>
              <a:t>, </a:t>
            </a:r>
            <a:r>
              <a:rPr lang="en-US" dirty="0">
                <a:hlinkClick r:id="rId16" tooltip="Dopamine"/>
              </a:rPr>
              <a:t>dopamine</a:t>
            </a:r>
            <a:r>
              <a:rPr lang="en-US" dirty="0"/>
              <a:t>, and </a:t>
            </a:r>
            <a:r>
              <a:rPr lang="en-US" dirty="0">
                <a:hlinkClick r:id="rId17" tooltip="Norepinephrine"/>
              </a:rPr>
              <a:t>norepinephrine</a:t>
            </a:r>
            <a:endParaRPr lang="en-US" dirty="0"/>
          </a:p>
          <a:p>
            <a:pPr lvl="0"/>
            <a:r>
              <a:rPr lang="en-US" dirty="0">
                <a:hlinkClick r:id="rId18" tooltip="Voltage-gated sodium channel"/>
              </a:rPr>
              <a:t>Voltage-gated sodium channel</a:t>
            </a:r>
            <a:r>
              <a:rPr lang="en-US" dirty="0"/>
              <a:t> and </a:t>
            </a:r>
            <a:r>
              <a:rPr lang="en-US" dirty="0">
                <a:hlinkClick r:id="rId19" tooltip="L-type calcium channel"/>
              </a:rPr>
              <a:t>L-type calcium channel</a:t>
            </a:r>
            <a:r>
              <a:rPr lang="en-US" dirty="0"/>
              <a:t> </a:t>
            </a:r>
            <a:r>
              <a:rPr lang="en-US" dirty="0">
                <a:hlinkClick r:id="rId20" tooltip="Channel blocker"/>
              </a:rPr>
              <a:t>blocker</a:t>
            </a:r>
            <a:r>
              <a:rPr lang="en-US" dirty="0"/>
              <a:t>, and </a:t>
            </a:r>
            <a:r>
              <a:rPr lang="en-US" dirty="0">
                <a:hlinkClick r:id="rId21" tooltip="HCN1"/>
              </a:rPr>
              <a:t>HCN1  channel</a:t>
            </a:r>
            <a:r>
              <a:rPr lang="en-US" dirty="0"/>
              <a:t> blocker</a:t>
            </a:r>
          </a:p>
          <a:p>
            <a:pPr lvl="0"/>
            <a:r>
              <a:rPr lang="en-US" dirty="0">
                <a:hlinkClick r:id="rId22" tooltip="Enzyme inhibitor"/>
              </a:rPr>
              <a:t>Inhibitor</a:t>
            </a:r>
            <a:r>
              <a:rPr lang="en-US" dirty="0"/>
              <a:t> of </a:t>
            </a:r>
            <a:r>
              <a:rPr lang="en-US" dirty="0">
                <a:hlinkClick r:id="rId23" tooltip="Nitric oxide synthase"/>
              </a:rPr>
              <a:t>nitric oxide synthase</a:t>
            </a:r>
            <a:r>
              <a:rPr lang="en-US" dirty="0"/>
              <a:t> </a:t>
            </a:r>
          </a:p>
          <a:p>
            <a:pPr lvl="0"/>
            <a:r>
              <a:rPr lang="en-US" dirty="0">
                <a:hlinkClick r:id="rId24" tooltip="Sigma receptor"/>
              </a:rPr>
              <a:t>σ receptor 1 and 2</a:t>
            </a:r>
            <a:r>
              <a:rPr lang="en-US" dirty="0"/>
              <a:t> agonist (</a:t>
            </a:r>
            <a:r>
              <a:rPr lang="en-US" dirty="0" err="1"/>
              <a:t>μM</a:t>
            </a:r>
            <a:r>
              <a:rPr lang="en-US" dirty="0"/>
              <a:t> affinities). </a:t>
            </a:r>
          </a:p>
          <a:p>
            <a:r>
              <a:rPr lang="en-US" dirty="0"/>
              <a:t>Activation of AMPA receptors (producing Glutamate surge)</a:t>
            </a:r>
          </a:p>
        </p:txBody>
      </p:sp>
      <p:sp>
        <p:nvSpPr>
          <p:cNvPr id="4" name="Footer Placeholder 3">
            <a:extLst>
              <a:ext uri="{FF2B5EF4-FFF2-40B4-BE49-F238E27FC236}">
                <a16:creationId xmlns:a16="http://schemas.microsoft.com/office/drawing/2014/main" id="{186C4B9A-7CEE-D346-A835-4E7F7DD0E64F}"/>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966744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mn-lt"/>
              </a:rPr>
              <a:t>Mechanism of Action of Ketamine</a:t>
            </a:r>
          </a:p>
        </p:txBody>
      </p:sp>
      <p:sp>
        <p:nvSpPr>
          <p:cNvPr id="3" name="Content Placeholder 2"/>
          <p:cNvSpPr>
            <a:spLocks noGrp="1"/>
          </p:cNvSpPr>
          <p:nvPr>
            <p:ph idx="1"/>
          </p:nvPr>
        </p:nvSpPr>
        <p:spPr/>
        <p:txBody>
          <a:bodyPr>
            <a:normAutofit/>
          </a:bodyPr>
          <a:lstStyle/>
          <a:p>
            <a:pPr marL="0" indent="0">
              <a:buNone/>
            </a:pPr>
            <a:r>
              <a:rPr lang="en-US" sz="2800" b="1" dirty="0"/>
              <a:t>Anti-Depressant Mechanism of Action:</a:t>
            </a:r>
          </a:p>
          <a:p>
            <a:pPr marL="0" indent="0">
              <a:buNone/>
            </a:pPr>
            <a:r>
              <a:rPr lang="en-US" dirty="0"/>
              <a:t>Scientist think they have isolated the series of reactions that produces ketamine’s rapid relieve of refractory depression in the majority of test subjects.</a:t>
            </a:r>
          </a:p>
          <a:p>
            <a:pPr marL="0" indent="0">
              <a:buNone/>
            </a:pPr>
            <a:r>
              <a:rPr lang="en-US" dirty="0"/>
              <a:t>The activation of AMPA receptors which is part of the glutamate receptor complex is now thought by some scientist to be the mechanism of action that rapidly relieves patients of severe refractory depression.</a:t>
            </a:r>
            <a:r>
              <a:rPr lang="en-US" baseline="30000" dirty="0"/>
              <a:t>2,3</a:t>
            </a:r>
            <a:endParaRPr lang="en-US" dirty="0"/>
          </a:p>
        </p:txBody>
      </p:sp>
      <p:sp>
        <p:nvSpPr>
          <p:cNvPr id="4" name="Footer Placeholder 3">
            <a:extLst>
              <a:ext uri="{FF2B5EF4-FFF2-40B4-BE49-F238E27FC236}">
                <a16:creationId xmlns:a16="http://schemas.microsoft.com/office/drawing/2014/main" id="{E64065B9-DD34-C543-878E-233ACCBF0115}"/>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876331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nSpc>
                <a:spcPct val="90000"/>
              </a:lnSpc>
            </a:pPr>
            <a:r>
              <a:rPr lang="en-US" sz="3700" b="1" dirty="0"/>
              <a:t>Ketamine Mechanism of Action on Depression</a:t>
            </a:r>
          </a:p>
        </p:txBody>
      </p:sp>
      <p:pic>
        <p:nvPicPr>
          <p:cNvPr id="4" name="Content Placeholder 3" descr="Ketamine synapse.jpg"/>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3262571" y="1825625"/>
            <a:ext cx="5666858" cy="4351338"/>
          </a:xfrm>
        </p:spPr>
      </p:pic>
      <p:pic>
        <p:nvPicPr>
          <p:cNvPr id="5" name="Picture 4" descr="A close up of a map&#10;&#10;Description automatically generated">
            <a:extLst>
              <a:ext uri="{FF2B5EF4-FFF2-40B4-BE49-F238E27FC236}">
                <a16:creationId xmlns:a16="http://schemas.microsoft.com/office/drawing/2014/main" id="{96454A44-DBB7-B647-874D-DF27A92EB7DA}"/>
              </a:ext>
            </a:extLst>
          </p:cNvPr>
          <p:cNvPicPr>
            <a:picLocks noChangeAspect="1"/>
          </p:cNvPicPr>
          <p:nvPr/>
        </p:nvPicPr>
        <p:blipFill>
          <a:blip r:embed="rId4"/>
          <a:stretch>
            <a:fillRect/>
          </a:stretch>
        </p:blipFill>
        <p:spPr>
          <a:xfrm>
            <a:off x="827088" y="1641475"/>
            <a:ext cx="4645025" cy="4443413"/>
          </a:xfrm>
          <a:prstGeom prst="rect">
            <a:avLst/>
          </a:prstGeom>
        </p:spPr>
      </p:pic>
      <p:sp>
        <p:nvSpPr>
          <p:cNvPr id="6" name="TextBox 5">
            <a:extLst>
              <a:ext uri="{FF2B5EF4-FFF2-40B4-BE49-F238E27FC236}">
                <a16:creationId xmlns:a16="http://schemas.microsoft.com/office/drawing/2014/main" id="{D4655FAC-A740-F846-A800-6DD4487960F2}"/>
              </a:ext>
            </a:extLst>
          </p:cNvPr>
          <p:cNvSpPr txBox="1"/>
          <p:nvPr/>
        </p:nvSpPr>
        <p:spPr>
          <a:xfrm>
            <a:off x="0" y="5715556"/>
            <a:ext cx="5699252" cy="369332"/>
          </a:xfrm>
          <a:prstGeom prst="rect">
            <a:avLst/>
          </a:prstGeom>
          <a:noFill/>
        </p:spPr>
        <p:txBody>
          <a:bodyPr wrap="none" rtlCol="0">
            <a:spAutoFit/>
          </a:bodyPr>
          <a:lstStyle/>
          <a:p>
            <a:r>
              <a:rPr lang="en-US" dirty="0">
                <a:hlinkClick r:id="rId5"/>
              </a:rPr>
              <a:t>https://www.ncbi.nlm.nih.gov/pmc/articles/PMC5487269/</a:t>
            </a:r>
            <a:endParaRPr lang="en-US" dirty="0"/>
          </a:p>
        </p:txBody>
      </p:sp>
      <p:sp>
        <p:nvSpPr>
          <p:cNvPr id="3" name="Footer Placeholder 2">
            <a:extLst>
              <a:ext uri="{FF2B5EF4-FFF2-40B4-BE49-F238E27FC236}">
                <a16:creationId xmlns:a16="http://schemas.microsoft.com/office/drawing/2014/main" id="{24A36C69-985E-044F-AB87-1E5AC4990F36}"/>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1685868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latin typeface="+mn-lt"/>
              </a:rPr>
              <a:t>Ketamine Mechanism of Action for Depression</a:t>
            </a:r>
          </a:p>
        </p:txBody>
      </p:sp>
      <p:sp>
        <p:nvSpPr>
          <p:cNvPr id="3" name="Content Placeholder 2"/>
          <p:cNvSpPr>
            <a:spLocks noGrp="1"/>
          </p:cNvSpPr>
          <p:nvPr>
            <p:ph idx="1"/>
          </p:nvPr>
        </p:nvSpPr>
        <p:spPr/>
        <p:txBody>
          <a:bodyPr>
            <a:normAutofit fontScale="92500" lnSpcReduction="20000"/>
          </a:bodyPr>
          <a:lstStyle/>
          <a:p>
            <a:r>
              <a:rPr lang="en-US" dirty="0"/>
              <a:t>Synaptic and intracellular processes activated by the rapid-acting antidepressant ketamine. Preliminary preclinical and unpublished clinical data suggest that postsynaptic NMDA receptor antagonism increases presynaptic glutamate release (i.e., glutamate “surge”). Glutamate is then hypothesized to increase AMPA/NMDA receptor flux. AMPA channel opening in the CNS increases sodium and, indirectly, calcium, stimulating the PI3K cascade</a:t>
            </a:r>
          </a:p>
          <a:p>
            <a:r>
              <a:rPr lang="en-US" dirty="0"/>
              <a:t>In sum, the translational activation induced by acute NMDA receptor blockade increases the expression of several </a:t>
            </a:r>
            <a:r>
              <a:rPr lang="en-US" dirty="0" err="1"/>
              <a:t>neuromodulatory</a:t>
            </a:r>
            <a:r>
              <a:rPr lang="en-US" dirty="0"/>
              <a:t> proteins involved in, among other effects, postsynaptic scaffolding, neurotransmitter dynamics, and dendritic spine morphogenesis from </a:t>
            </a:r>
            <a:r>
              <a:rPr lang="en-US" dirty="0" err="1"/>
              <a:t>synaptically</a:t>
            </a:r>
            <a:r>
              <a:rPr lang="en-US" dirty="0"/>
              <a:t> unstable filopodia to </a:t>
            </a:r>
            <a:r>
              <a:rPr lang="en-US" dirty="0" err="1"/>
              <a:t>synaptically</a:t>
            </a:r>
            <a:r>
              <a:rPr lang="en-US" dirty="0"/>
              <a:t> dynamic mushroom-shaped spines (see previous image), which form the morphological substrate for antidepressant-like behavioral effects. </a:t>
            </a:r>
            <a:r>
              <a:rPr lang="en-US" baseline="30000" dirty="0"/>
              <a:t>2,3</a:t>
            </a:r>
            <a:endParaRPr lang="en-US" dirty="0"/>
          </a:p>
          <a:p>
            <a:pPr marL="0" indent="0">
              <a:buNone/>
            </a:pPr>
            <a:endParaRPr lang="en-US" dirty="0"/>
          </a:p>
        </p:txBody>
      </p:sp>
      <p:sp>
        <p:nvSpPr>
          <p:cNvPr id="4" name="Footer Placeholder 3">
            <a:extLst>
              <a:ext uri="{FF2B5EF4-FFF2-40B4-BE49-F238E27FC236}">
                <a16:creationId xmlns:a16="http://schemas.microsoft.com/office/drawing/2014/main" id="{FDEA6C3E-865B-8745-8C79-432D6E1D6884}"/>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383549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504FA-D93A-B043-AD56-1F152EF16959}"/>
              </a:ext>
            </a:extLst>
          </p:cNvPr>
          <p:cNvSpPr>
            <a:spLocks noGrp="1"/>
          </p:cNvSpPr>
          <p:nvPr>
            <p:ph type="title"/>
          </p:nvPr>
        </p:nvSpPr>
        <p:spPr/>
        <p:txBody>
          <a:bodyPr>
            <a:normAutofit/>
          </a:bodyPr>
          <a:lstStyle/>
          <a:p>
            <a:pPr algn="ctr"/>
            <a:r>
              <a:rPr lang="en-US" b="1" dirty="0">
                <a:latin typeface="+mn-lt"/>
              </a:rPr>
              <a:t>Ketamine Mechanism of Action for Depression</a:t>
            </a:r>
          </a:p>
        </p:txBody>
      </p:sp>
      <p:sp>
        <p:nvSpPr>
          <p:cNvPr id="3" name="Content Placeholder 2">
            <a:extLst>
              <a:ext uri="{FF2B5EF4-FFF2-40B4-BE49-F238E27FC236}">
                <a16:creationId xmlns:a16="http://schemas.microsoft.com/office/drawing/2014/main" id="{CE8C4282-536F-CB48-AB10-1E67E060C0CE}"/>
              </a:ext>
            </a:extLst>
          </p:cNvPr>
          <p:cNvSpPr>
            <a:spLocks noGrp="1"/>
          </p:cNvSpPr>
          <p:nvPr>
            <p:ph idx="1"/>
          </p:nvPr>
        </p:nvSpPr>
        <p:spPr>
          <a:xfrm>
            <a:off x="1250575" y="1600202"/>
            <a:ext cx="9708777" cy="4688838"/>
          </a:xfrm>
        </p:spPr>
        <p:txBody>
          <a:bodyPr>
            <a:normAutofit/>
          </a:bodyPr>
          <a:lstStyle/>
          <a:p>
            <a:pPr marL="0" indent="0">
              <a:buNone/>
            </a:pPr>
            <a:r>
              <a:rPr lang="en-US" dirty="0"/>
              <a:t>While glutamate surge is still considered the primary mechanism of action in relieving depression, new studies have looked at how or why glutamate and ketamine is effective.</a:t>
            </a:r>
          </a:p>
          <a:p>
            <a:pPr marL="0" indent="0">
              <a:buNone/>
            </a:pPr>
            <a:r>
              <a:rPr lang="en-US" dirty="0"/>
              <a:t>Scientist in China are looking at a region of the brain called the lateral </a:t>
            </a:r>
            <a:r>
              <a:rPr lang="en-US" dirty="0" err="1"/>
              <a:t>habenula</a:t>
            </a:r>
            <a:r>
              <a:rPr lang="en-US" dirty="0"/>
              <a:t> (</a:t>
            </a:r>
            <a:r>
              <a:rPr lang="en-US" dirty="0" err="1"/>
              <a:t>LHb</a:t>
            </a:r>
            <a:r>
              <a:rPr lang="en-US" dirty="0"/>
              <a:t>) which acts as the dark twin of the pleasure centers of the brain.</a:t>
            </a:r>
          </a:p>
          <a:p>
            <a:pPr marL="0" indent="0">
              <a:buNone/>
            </a:pPr>
            <a:r>
              <a:rPr lang="en-US" dirty="0"/>
              <a:t>In depressed rats, the </a:t>
            </a:r>
            <a:r>
              <a:rPr lang="en-US" dirty="0" err="1"/>
              <a:t>LHb</a:t>
            </a:r>
            <a:r>
              <a:rPr lang="en-US" dirty="0"/>
              <a:t> was hyperactive and often sent burst signals to the rest of the brain. After an injection of ketamine into the </a:t>
            </a:r>
            <a:r>
              <a:rPr lang="en-US" dirty="0" err="1"/>
              <a:t>LHb</a:t>
            </a:r>
            <a:r>
              <a:rPr lang="en-US" dirty="0"/>
              <a:t> reduced the amount of burst signals being sent.</a:t>
            </a:r>
            <a:r>
              <a:rPr lang="en-US" baseline="30000" dirty="0"/>
              <a:t>4</a:t>
            </a:r>
            <a:endParaRPr lang="en-US" dirty="0"/>
          </a:p>
          <a:p>
            <a:pPr marL="0" indent="0">
              <a:buNone/>
            </a:pPr>
            <a:endParaRPr lang="en-US" dirty="0"/>
          </a:p>
        </p:txBody>
      </p:sp>
      <p:sp>
        <p:nvSpPr>
          <p:cNvPr id="4" name="Footer Placeholder 3">
            <a:extLst>
              <a:ext uri="{FF2B5EF4-FFF2-40B4-BE49-F238E27FC236}">
                <a16:creationId xmlns:a16="http://schemas.microsoft.com/office/drawing/2014/main" id="{D69C85AC-0DED-7B45-B850-C2F583B92928}"/>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14619937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mn-lt"/>
              </a:rPr>
              <a:t>Ketamine Effect on CNS</a:t>
            </a:r>
          </a:p>
        </p:txBody>
      </p:sp>
      <p:sp>
        <p:nvSpPr>
          <p:cNvPr id="3" name="Content Placeholder 2"/>
          <p:cNvSpPr>
            <a:spLocks noGrp="1"/>
          </p:cNvSpPr>
          <p:nvPr>
            <p:ph idx="1"/>
          </p:nvPr>
        </p:nvSpPr>
        <p:spPr/>
        <p:txBody>
          <a:bodyPr>
            <a:normAutofit fontScale="92500" lnSpcReduction="10000"/>
          </a:bodyPr>
          <a:lstStyle/>
          <a:p>
            <a:r>
              <a:rPr lang="en-US" dirty="0"/>
              <a:t>The NMDAR antagonism is responsible for the anesthetic, amnestic, dissociative, and hallucinogenic effects of Ketamine.</a:t>
            </a:r>
          </a:p>
          <a:p>
            <a:r>
              <a:rPr lang="en-US" dirty="0"/>
              <a:t>NMDAR antagonism is also responsible for some of the analgesic properties of Ketamine by preventing central sensitization in the dorsal horn neurons, thus preventing the transmission of pain signals through the spinal cord.</a:t>
            </a:r>
          </a:p>
          <a:p>
            <a:r>
              <a:rPr lang="en-US" dirty="0"/>
              <a:t>Ketamine also inhibits the synthesis of nitric oxide synthase which lowers the production of nitric oxide which is a neurotransmitter involved in pain perception.</a:t>
            </a:r>
          </a:p>
          <a:p>
            <a:r>
              <a:rPr lang="en-US" dirty="0"/>
              <a:t>The action of Ketamine at sigma and mu opioid receptors is relatively weak but also aids in the analgesic properties</a:t>
            </a:r>
          </a:p>
        </p:txBody>
      </p:sp>
      <p:sp>
        <p:nvSpPr>
          <p:cNvPr id="4" name="Footer Placeholder 3">
            <a:extLst>
              <a:ext uri="{FF2B5EF4-FFF2-40B4-BE49-F238E27FC236}">
                <a16:creationId xmlns:a16="http://schemas.microsoft.com/office/drawing/2014/main" id="{70E3837A-3DCA-F749-B745-E1F9F29A403F}"/>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3609705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384" y="263245"/>
            <a:ext cx="10781016" cy="1336956"/>
          </a:xfrm>
        </p:spPr>
        <p:txBody>
          <a:bodyPr>
            <a:normAutofit/>
          </a:bodyPr>
          <a:lstStyle/>
          <a:p>
            <a:pPr algn="ctr"/>
            <a:r>
              <a:rPr lang="en-US" b="1" dirty="0">
                <a:latin typeface="+mn-lt"/>
              </a:rPr>
              <a:t>Ketamine Effects on the PNS</a:t>
            </a:r>
          </a:p>
        </p:txBody>
      </p:sp>
      <p:sp>
        <p:nvSpPr>
          <p:cNvPr id="3" name="Content Placeholder 2"/>
          <p:cNvSpPr>
            <a:spLocks noGrp="1"/>
          </p:cNvSpPr>
          <p:nvPr>
            <p:ph idx="1"/>
          </p:nvPr>
        </p:nvSpPr>
        <p:spPr/>
        <p:txBody>
          <a:bodyPr>
            <a:normAutofit/>
          </a:bodyPr>
          <a:lstStyle/>
          <a:p>
            <a:pPr marL="0" indent="0">
              <a:buNone/>
            </a:pPr>
            <a:r>
              <a:rPr lang="en-US" sz="2800" dirty="0"/>
              <a:t>Ketamine also has catecholaminergic effects by inhibiting the reuptake of serotonin, dopamine and nor-epinephrine.</a:t>
            </a:r>
          </a:p>
          <a:p>
            <a:r>
              <a:rPr lang="en-US" sz="2800" dirty="0"/>
              <a:t>Cardiovascular effects are often an increase in BP, increase in HR and increased Cardiac Output.</a:t>
            </a:r>
          </a:p>
          <a:p>
            <a:r>
              <a:rPr lang="en-US" sz="2800" dirty="0"/>
              <a:t>Gastrointestinal effects of serotonin reuptake inhibition is thought to cause the N&amp;V seen in higher doses</a:t>
            </a:r>
          </a:p>
          <a:p>
            <a:r>
              <a:rPr lang="en-US" sz="2800" dirty="0"/>
              <a:t>Respiratory effects are lack of respiratory depression, increased salivation and potential bronchodilator effects secondary to catecholamine elevation.</a:t>
            </a:r>
          </a:p>
          <a:p>
            <a:pPr marL="0" indent="0">
              <a:buNone/>
            </a:pPr>
            <a:endParaRPr lang="en-US" dirty="0"/>
          </a:p>
        </p:txBody>
      </p:sp>
      <p:sp>
        <p:nvSpPr>
          <p:cNvPr id="4" name="Footer Placeholder 3">
            <a:extLst>
              <a:ext uri="{FF2B5EF4-FFF2-40B4-BE49-F238E27FC236}">
                <a16:creationId xmlns:a16="http://schemas.microsoft.com/office/drawing/2014/main" id="{CE42D9EE-ED29-6843-9FFA-F63F23D8C44F}"/>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1093660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7DD80-BEBF-CF47-BA54-24E56E173DB7}"/>
              </a:ext>
            </a:extLst>
          </p:cNvPr>
          <p:cNvSpPr>
            <a:spLocks noGrp="1"/>
          </p:cNvSpPr>
          <p:nvPr>
            <p:ph type="title"/>
          </p:nvPr>
        </p:nvSpPr>
        <p:spPr/>
        <p:txBody>
          <a:bodyPr>
            <a:normAutofit/>
          </a:bodyPr>
          <a:lstStyle/>
          <a:p>
            <a:pPr algn="ctr"/>
            <a:r>
              <a:rPr lang="en-US" b="1" dirty="0">
                <a:latin typeface="+mn-lt"/>
              </a:rPr>
              <a:t>Conflict of Interest Disclosure Statement</a:t>
            </a:r>
          </a:p>
        </p:txBody>
      </p:sp>
      <p:sp>
        <p:nvSpPr>
          <p:cNvPr id="3" name="Content Placeholder 2">
            <a:extLst>
              <a:ext uri="{FF2B5EF4-FFF2-40B4-BE49-F238E27FC236}">
                <a16:creationId xmlns:a16="http://schemas.microsoft.com/office/drawing/2014/main" id="{8903A2A9-32CD-4C40-A6C6-2B6660327E47}"/>
              </a:ext>
            </a:extLst>
          </p:cNvPr>
          <p:cNvSpPr>
            <a:spLocks noGrp="1"/>
          </p:cNvSpPr>
          <p:nvPr>
            <p:ph idx="1"/>
          </p:nvPr>
        </p:nvSpPr>
        <p:spPr/>
        <p:txBody>
          <a:bodyPr/>
          <a:lstStyle/>
          <a:p>
            <a:pPr marL="0" indent="0" algn="ctr">
              <a:buNone/>
            </a:pPr>
            <a:r>
              <a:rPr lang="en-US" dirty="0"/>
              <a:t>AANA Annual Conference 2020</a:t>
            </a:r>
          </a:p>
          <a:p>
            <a:pPr marL="0" indent="0" algn="ctr">
              <a:buNone/>
            </a:pPr>
            <a:r>
              <a:rPr lang="en-US" dirty="0"/>
              <a:t>Tracy P. Young MSNA, MBA, CRNA </a:t>
            </a:r>
          </a:p>
          <a:p>
            <a:pPr marL="0" indent="0" algn="ctr">
              <a:buNone/>
            </a:pPr>
            <a:endParaRPr lang="en-US" dirty="0"/>
          </a:p>
          <a:p>
            <a:pPr>
              <a:buFont typeface="Arial" panose="020B0604020202020204" pitchFamily="34" charset="0"/>
              <a:buChar char="•"/>
            </a:pPr>
            <a:r>
              <a:rPr lang="en-US" dirty="0"/>
              <a:t>I have the following financial relationships to disclose: </a:t>
            </a:r>
          </a:p>
          <a:p>
            <a:pPr lvl="1">
              <a:buFont typeface="Arial" panose="020B0604020202020204" pitchFamily="34" charset="0"/>
              <a:buChar char="•"/>
            </a:pPr>
            <a:r>
              <a:rPr lang="en-US" dirty="0"/>
              <a:t>I am a Partner in </a:t>
            </a:r>
            <a:r>
              <a:rPr lang="en-US" dirty="0" err="1"/>
              <a:t>Neuromend</a:t>
            </a:r>
            <a:r>
              <a:rPr lang="en-US" dirty="0"/>
              <a:t> Infusion Center, LLC. </a:t>
            </a:r>
          </a:p>
          <a:p>
            <a:pPr>
              <a:buFont typeface="Arial" panose="020B0604020202020204" pitchFamily="34" charset="0"/>
              <a:buChar char="•"/>
            </a:pPr>
            <a:r>
              <a:rPr lang="en-US" dirty="0"/>
              <a:t>I will discuss the following off-label use during my presentation: </a:t>
            </a:r>
          </a:p>
          <a:p>
            <a:pPr lvl="1">
              <a:buFont typeface="Arial" panose="020B0604020202020204" pitchFamily="34" charset="0"/>
              <a:buChar char="•"/>
            </a:pPr>
            <a:r>
              <a:rPr lang="en-US" dirty="0"/>
              <a:t>Ketamine infusion for non-anesthetic use</a:t>
            </a:r>
          </a:p>
        </p:txBody>
      </p:sp>
      <p:sp>
        <p:nvSpPr>
          <p:cNvPr id="4" name="Footer Placeholder 3">
            <a:extLst>
              <a:ext uri="{FF2B5EF4-FFF2-40B4-BE49-F238E27FC236}">
                <a16:creationId xmlns:a16="http://schemas.microsoft.com/office/drawing/2014/main" id="{BB6B9D4F-B613-E94A-B6CB-F2ED1092B533}"/>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32998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mn-lt"/>
              </a:rPr>
              <a:t>Pharmacokinetics of Ketamine</a:t>
            </a:r>
          </a:p>
        </p:txBody>
      </p:sp>
      <p:sp>
        <p:nvSpPr>
          <p:cNvPr id="3" name="Content Placeholder 2"/>
          <p:cNvSpPr>
            <a:spLocks noGrp="1"/>
          </p:cNvSpPr>
          <p:nvPr>
            <p:ph idx="1"/>
          </p:nvPr>
        </p:nvSpPr>
        <p:spPr/>
        <p:txBody>
          <a:bodyPr>
            <a:normAutofit/>
          </a:bodyPr>
          <a:lstStyle/>
          <a:p>
            <a:r>
              <a:rPr lang="en-US" sz="2800" dirty="0"/>
              <a:t>Ketamine is absorbable IV, IM, Oral and Topically due to its water and lipid solubility.</a:t>
            </a:r>
          </a:p>
          <a:p>
            <a:r>
              <a:rPr lang="en-US" sz="2800" dirty="0"/>
              <a:t> It is commercially prepared for IV, IM and intranasal use. </a:t>
            </a:r>
            <a:r>
              <a:rPr lang="en-US" dirty="0"/>
              <a:t>Less commonly</a:t>
            </a:r>
            <a:r>
              <a:rPr lang="en-US" sz="2800" dirty="0"/>
              <a:t> used orally due to bioavailability of only around 20% due to first pass effect</a:t>
            </a:r>
          </a:p>
          <a:p>
            <a:r>
              <a:rPr lang="en-US" sz="2800" dirty="0"/>
              <a:t>Peak plasma concentrations are reached in 1 minute IV, 5-15 Minutes IM, 30 minutes PO</a:t>
            </a:r>
          </a:p>
          <a:p>
            <a:r>
              <a:rPr lang="en-US" sz="2800" dirty="0"/>
              <a:t>Intranasal administration associated with rapid onset and increased bioavailability over PO.</a:t>
            </a:r>
          </a:p>
        </p:txBody>
      </p:sp>
      <p:sp>
        <p:nvSpPr>
          <p:cNvPr id="4" name="Footer Placeholder 3">
            <a:extLst>
              <a:ext uri="{FF2B5EF4-FFF2-40B4-BE49-F238E27FC236}">
                <a16:creationId xmlns:a16="http://schemas.microsoft.com/office/drawing/2014/main" id="{70023890-E31F-7848-86D9-423A34EFF1F5}"/>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279320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9AB72-CB85-7E41-A2FD-7B89E0CA3B09}"/>
              </a:ext>
            </a:extLst>
          </p:cNvPr>
          <p:cNvSpPr>
            <a:spLocks noGrp="1"/>
          </p:cNvSpPr>
          <p:nvPr>
            <p:ph type="title"/>
          </p:nvPr>
        </p:nvSpPr>
        <p:spPr/>
        <p:txBody>
          <a:bodyPr/>
          <a:lstStyle/>
          <a:p>
            <a:pPr algn="ctr"/>
            <a:r>
              <a:rPr lang="en-US" b="1" dirty="0">
                <a:latin typeface="+mn-lt"/>
              </a:rPr>
              <a:t>Pharmacokinetics of Ketamine</a:t>
            </a:r>
          </a:p>
        </p:txBody>
      </p:sp>
      <p:graphicFrame>
        <p:nvGraphicFramePr>
          <p:cNvPr id="4" name="Content Placeholder 3">
            <a:extLst>
              <a:ext uri="{FF2B5EF4-FFF2-40B4-BE49-F238E27FC236}">
                <a16:creationId xmlns:a16="http://schemas.microsoft.com/office/drawing/2014/main" id="{ED7374E4-8E94-8A45-A500-86B9BF0967C4}"/>
              </a:ext>
            </a:extLst>
          </p:cNvPr>
          <p:cNvGraphicFramePr>
            <a:graphicFrameLocks noGrp="1"/>
          </p:cNvGraphicFramePr>
          <p:nvPr>
            <p:ph idx="1"/>
            <p:extLst>
              <p:ext uri="{D42A27DB-BD31-4B8C-83A1-F6EECF244321}">
                <p14:modId xmlns:p14="http://schemas.microsoft.com/office/powerpoint/2010/main" val="639755786"/>
              </p:ext>
            </p:extLst>
          </p:nvPr>
        </p:nvGraphicFramePr>
        <p:xfrm>
          <a:off x="609600" y="1417640"/>
          <a:ext cx="10972800" cy="4708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a16="http://schemas.microsoft.com/office/drawing/2014/main" id="{186536BA-EE14-6B41-A4DF-AA052616D124}"/>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35339542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mn-lt"/>
              </a:rPr>
              <a:t>Pharmacokinetics of Ketamine</a:t>
            </a:r>
          </a:p>
        </p:txBody>
      </p:sp>
      <p:sp>
        <p:nvSpPr>
          <p:cNvPr id="3" name="Content Placeholder 2"/>
          <p:cNvSpPr>
            <a:spLocks noGrp="1"/>
          </p:cNvSpPr>
          <p:nvPr>
            <p:ph idx="1"/>
          </p:nvPr>
        </p:nvSpPr>
        <p:spPr/>
        <p:txBody>
          <a:bodyPr>
            <a:normAutofit/>
          </a:bodyPr>
          <a:lstStyle/>
          <a:p>
            <a:r>
              <a:rPr lang="en-US" dirty="0"/>
              <a:t>Despite the “Dirty” non-specific nature of Ketamine, it has a wide margin of safety; several instances of unintentional administration of overdoses of ketamine (up to ten times that usually required) have been followed by prolonged but complete recovery.</a:t>
            </a:r>
          </a:p>
          <a:p>
            <a:r>
              <a:rPr lang="en-US" dirty="0"/>
              <a:t>Ketamine has been studied in over 12,000 operative and diagnostic procedures, involving over 10,000 patients from 105 separate studies. In these studies' ketamine hydrochloride was administered as the sole agent, as induction for other general agents, or to supplement low-potency agents.</a:t>
            </a:r>
            <a:r>
              <a:rPr lang="en-US" baseline="30000" dirty="0"/>
              <a:t>5</a:t>
            </a:r>
            <a:endParaRPr lang="en-US" dirty="0"/>
          </a:p>
          <a:p>
            <a:pPr marL="0" indent="0">
              <a:buNone/>
            </a:pPr>
            <a:endParaRPr lang="en-US" dirty="0"/>
          </a:p>
        </p:txBody>
      </p:sp>
      <p:sp>
        <p:nvSpPr>
          <p:cNvPr id="4" name="Footer Placeholder 3">
            <a:extLst>
              <a:ext uri="{FF2B5EF4-FFF2-40B4-BE49-F238E27FC236}">
                <a16:creationId xmlns:a16="http://schemas.microsoft.com/office/drawing/2014/main" id="{1C236EA5-20C9-B743-A5BA-E97614F3265E}"/>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23863059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mn-lt"/>
              </a:rPr>
              <a:t>Results</a:t>
            </a:r>
          </a:p>
        </p:txBody>
      </p:sp>
      <p:sp>
        <p:nvSpPr>
          <p:cNvPr id="3" name="Content Placeholder 2"/>
          <p:cNvSpPr>
            <a:spLocks noGrp="1"/>
          </p:cNvSpPr>
          <p:nvPr>
            <p:ph idx="1"/>
          </p:nvPr>
        </p:nvSpPr>
        <p:spPr/>
        <p:txBody>
          <a:bodyPr/>
          <a:lstStyle/>
          <a:p>
            <a:pPr marL="0" indent="0">
              <a:buNone/>
            </a:pPr>
            <a:r>
              <a:rPr lang="en-US" dirty="0"/>
              <a:t>In these studies, the anesthesia was rated either "excellent" or "good" by the anesthesia provider and the surgeon at 90% and 93%, respectively; rated "fair" at 6% and 4%, respectively; and rated "poor" at 4% and 3%, respectively. In a second method of evaluation, the anesthesia was rated "adequate" in at least 90% and "inadequate" in 10% or less of the procedures.</a:t>
            </a:r>
            <a:r>
              <a:rPr lang="en-US" baseline="30000" dirty="0"/>
              <a:t>5</a:t>
            </a:r>
            <a:endParaRPr lang="en-US" dirty="0"/>
          </a:p>
        </p:txBody>
      </p:sp>
      <p:sp>
        <p:nvSpPr>
          <p:cNvPr id="4" name="Footer Placeholder 3">
            <a:extLst>
              <a:ext uri="{FF2B5EF4-FFF2-40B4-BE49-F238E27FC236}">
                <a16:creationId xmlns:a16="http://schemas.microsoft.com/office/drawing/2014/main" id="{E4E094EF-6545-FE42-B8C5-178965B0B12F}"/>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2161746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mn-lt"/>
              </a:rPr>
              <a:t>Future of Ketamine</a:t>
            </a:r>
          </a:p>
        </p:txBody>
      </p:sp>
      <p:sp>
        <p:nvSpPr>
          <p:cNvPr id="3" name="Content Placeholder 2"/>
          <p:cNvSpPr>
            <a:spLocks noGrp="1"/>
          </p:cNvSpPr>
          <p:nvPr>
            <p:ph idx="1"/>
          </p:nvPr>
        </p:nvSpPr>
        <p:spPr/>
        <p:txBody>
          <a:bodyPr>
            <a:normAutofit/>
          </a:bodyPr>
          <a:lstStyle/>
          <a:p>
            <a:r>
              <a:rPr lang="en-US" dirty="0"/>
              <a:t>Currently ketamine is seeing a bit of a renaissance in anesthesia as more providers are exploring its usefulness in low doses and in combination with other anesthetics and anxiolytics.</a:t>
            </a:r>
          </a:p>
          <a:p>
            <a:r>
              <a:rPr lang="en-US" dirty="0"/>
              <a:t>Also, Ketamine is seeing wide use in non-anesthesia treatments. While I think it would be a mistake to consider ketamine a panacea in mental health, promising Studies are being done examining the effects of ketamine on depression, suicidal ideations, drug dependence and abuse, PTSD and chronic regional pain syndrome. </a:t>
            </a:r>
            <a:r>
              <a:rPr lang="en-US" baseline="30000" dirty="0"/>
              <a:t>6</a:t>
            </a:r>
            <a:endParaRPr lang="en-US" dirty="0"/>
          </a:p>
        </p:txBody>
      </p:sp>
      <p:sp>
        <p:nvSpPr>
          <p:cNvPr id="4" name="Footer Placeholder 3">
            <a:extLst>
              <a:ext uri="{FF2B5EF4-FFF2-40B4-BE49-F238E27FC236}">
                <a16:creationId xmlns:a16="http://schemas.microsoft.com/office/drawing/2014/main" id="{A62FA2BD-18F7-1D44-A0DB-94B6031485E3}"/>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30933338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mn-lt"/>
              </a:rPr>
              <a:t>Ketamine for Depression</a:t>
            </a:r>
          </a:p>
        </p:txBody>
      </p:sp>
      <p:sp>
        <p:nvSpPr>
          <p:cNvPr id="3" name="Content Placeholder 2"/>
          <p:cNvSpPr>
            <a:spLocks noGrp="1"/>
          </p:cNvSpPr>
          <p:nvPr>
            <p:ph idx="1"/>
          </p:nvPr>
        </p:nvSpPr>
        <p:spPr>
          <a:xfrm>
            <a:off x="609600" y="1417639"/>
            <a:ext cx="10972800" cy="4857037"/>
          </a:xfrm>
        </p:spPr>
        <p:txBody>
          <a:bodyPr>
            <a:normAutofit fontScale="92500" lnSpcReduction="10000"/>
          </a:bodyPr>
          <a:lstStyle/>
          <a:p>
            <a:pPr marL="0" indent="0">
              <a:buNone/>
            </a:pPr>
            <a:r>
              <a:rPr lang="en-US" dirty="0"/>
              <a:t>Depression is the third leading cause of disability in the world. Depressive symptoms may be reduced within several weeks after the start of conventional antidepressants, but treatment resistance concerns one-third of patients who fail to achieve recovery.</a:t>
            </a:r>
          </a:p>
          <a:p>
            <a:r>
              <a:rPr lang="en-US" dirty="0"/>
              <a:t>Multiple small studies have shown immediate and profound alleviation of depression symptoms in up to 75% of patients that have been refractory to conventional anti-depressants.</a:t>
            </a:r>
          </a:p>
          <a:p>
            <a:r>
              <a:rPr lang="en-US" dirty="0"/>
              <a:t>The NIMH is conducting large scale studies with sites across the US.</a:t>
            </a:r>
          </a:p>
          <a:p>
            <a:r>
              <a:rPr lang="en-US" dirty="0"/>
              <a:t>Most studies used a low and slow method of infusion (0.5-1mg/kg infusion over an hour) with 6 infusions over an initial 2-week period.</a:t>
            </a:r>
          </a:p>
          <a:p>
            <a:r>
              <a:rPr lang="en-US" dirty="0"/>
              <a:t>Length of anti-depressant results varied but majority of patients went 2 months or greater before booster infusion needed.</a:t>
            </a:r>
            <a:r>
              <a:rPr lang="en-US" baseline="30000" dirty="0"/>
              <a:t>7</a:t>
            </a:r>
            <a:endParaRPr lang="en-US" dirty="0"/>
          </a:p>
        </p:txBody>
      </p:sp>
      <p:sp>
        <p:nvSpPr>
          <p:cNvPr id="4" name="Footer Placeholder 3">
            <a:extLst>
              <a:ext uri="{FF2B5EF4-FFF2-40B4-BE49-F238E27FC236}">
                <a16:creationId xmlns:a16="http://schemas.microsoft.com/office/drawing/2014/main" id="{63C6F9C2-7E99-7440-BC61-52B7ED1F364D}"/>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11602182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09D14-8107-AF47-B9CE-B626910EC2E1}"/>
              </a:ext>
            </a:extLst>
          </p:cNvPr>
          <p:cNvSpPr>
            <a:spLocks noGrp="1"/>
          </p:cNvSpPr>
          <p:nvPr>
            <p:ph type="title"/>
          </p:nvPr>
        </p:nvSpPr>
        <p:spPr/>
        <p:txBody>
          <a:bodyPr/>
          <a:lstStyle/>
          <a:p>
            <a:pPr algn="ctr"/>
            <a:r>
              <a:rPr lang="en-US" b="1" dirty="0">
                <a:latin typeface="+mn-lt"/>
              </a:rPr>
              <a:t>Ketamine for Depression</a:t>
            </a:r>
          </a:p>
        </p:txBody>
      </p:sp>
      <p:sp>
        <p:nvSpPr>
          <p:cNvPr id="3" name="Content Placeholder 2">
            <a:extLst>
              <a:ext uri="{FF2B5EF4-FFF2-40B4-BE49-F238E27FC236}">
                <a16:creationId xmlns:a16="http://schemas.microsoft.com/office/drawing/2014/main" id="{F1DDF936-ED40-E247-8774-D93454AAF129}"/>
              </a:ext>
            </a:extLst>
          </p:cNvPr>
          <p:cNvSpPr>
            <a:spLocks noGrp="1"/>
          </p:cNvSpPr>
          <p:nvPr>
            <p:ph idx="1"/>
          </p:nvPr>
        </p:nvSpPr>
        <p:spPr>
          <a:xfrm>
            <a:off x="609600" y="1417639"/>
            <a:ext cx="10972800" cy="4708525"/>
          </a:xfrm>
        </p:spPr>
        <p:txBody>
          <a:bodyPr/>
          <a:lstStyle/>
          <a:p>
            <a:pPr marL="0" indent="0">
              <a:buNone/>
            </a:pPr>
            <a:r>
              <a:rPr lang="en-US" dirty="0"/>
              <a:t>Findings from one meta analysis by Han et al in Neuropsychiatric Treatment and Disease Journal in 2016 that looked at 9 high quality studies with 368 patients found:</a:t>
            </a:r>
          </a:p>
          <a:p>
            <a:pPr marL="0" indent="0">
              <a:buNone/>
            </a:pPr>
            <a:r>
              <a:rPr lang="en-US" b="1" dirty="0"/>
              <a:t>Conclusion</a:t>
            </a:r>
          </a:p>
          <a:p>
            <a:r>
              <a:rPr lang="en-US" dirty="0"/>
              <a:t>“These results indicated that ketamine could yield a good efficacy in the rapid treatment of MDD. Future large-scale clinical studies are needed to confirm our results and investigate the mid- and long-term efficacy of ketamine in treating MDD.” </a:t>
            </a:r>
            <a:r>
              <a:rPr lang="en-US" baseline="30000" dirty="0"/>
              <a:t>8</a:t>
            </a:r>
            <a:endParaRPr lang="en-US" dirty="0"/>
          </a:p>
          <a:p>
            <a:pPr marL="0" indent="0">
              <a:buNone/>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B68857C1-26D8-2041-B278-20F531333450}"/>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13590519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mn-lt"/>
              </a:rPr>
              <a:t>Ketamine for PTSD</a:t>
            </a:r>
          </a:p>
        </p:txBody>
      </p:sp>
      <p:sp>
        <p:nvSpPr>
          <p:cNvPr id="3" name="Content Placeholder 2"/>
          <p:cNvSpPr>
            <a:spLocks noGrp="1"/>
          </p:cNvSpPr>
          <p:nvPr>
            <p:ph idx="1"/>
          </p:nvPr>
        </p:nvSpPr>
        <p:spPr>
          <a:xfrm>
            <a:off x="609600" y="1500027"/>
            <a:ext cx="10972800" cy="4626137"/>
          </a:xfrm>
        </p:spPr>
        <p:txBody>
          <a:bodyPr>
            <a:normAutofit lnSpcReduction="10000"/>
          </a:bodyPr>
          <a:lstStyle/>
          <a:p>
            <a:pPr marL="0" indent="0">
              <a:buNone/>
            </a:pPr>
            <a:r>
              <a:rPr lang="en-US" dirty="0"/>
              <a:t>The first evidence from a randomized clinical trial that the anesthetic agent ketamine may provide rapid symptom reduction in patients with chronic posttraumatic stress disorder (PTSD) when delivered intravenously was been published in 2014.</a:t>
            </a:r>
          </a:p>
          <a:p>
            <a:r>
              <a:rPr lang="en-US" dirty="0"/>
              <a:t>In it, researchers led by Adriana Feder, MD, found that intravenous (IV) infusion of ketamine hydrochloride (0.5 mg/kg) was associated with significant and rapid reduction of PTSD symptom severity compared with an active control agent.</a:t>
            </a:r>
            <a:r>
              <a:rPr lang="en-US" baseline="30000" dirty="0"/>
              <a:t> 9</a:t>
            </a:r>
            <a:endParaRPr lang="en-US" dirty="0"/>
          </a:p>
          <a:p>
            <a:r>
              <a:rPr lang="en-US" dirty="0"/>
              <a:t>Study was small and is considered a proof of concept study only at this point.</a:t>
            </a:r>
          </a:p>
          <a:p>
            <a:r>
              <a:rPr lang="en-US" dirty="0"/>
              <a:t>Ketamine clinic in San Antonio area treating large amount of military PTSD patients with reportedly great results.</a:t>
            </a:r>
          </a:p>
        </p:txBody>
      </p:sp>
      <p:sp>
        <p:nvSpPr>
          <p:cNvPr id="4" name="Footer Placeholder 3">
            <a:extLst>
              <a:ext uri="{FF2B5EF4-FFF2-40B4-BE49-F238E27FC236}">
                <a16:creationId xmlns:a16="http://schemas.microsoft.com/office/drawing/2014/main" id="{8E714D9F-10FB-2246-9DCC-A9F15A007621}"/>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42524417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latin typeface="+mn-lt"/>
              </a:rPr>
              <a:t>Ketamine for Suicidal Patients in the ED</a:t>
            </a:r>
          </a:p>
        </p:txBody>
      </p:sp>
      <p:sp>
        <p:nvSpPr>
          <p:cNvPr id="3" name="Content Placeholder 2"/>
          <p:cNvSpPr>
            <a:spLocks noGrp="1"/>
          </p:cNvSpPr>
          <p:nvPr>
            <p:ph idx="1"/>
          </p:nvPr>
        </p:nvSpPr>
        <p:spPr>
          <a:xfrm>
            <a:off x="1143000" y="1417639"/>
            <a:ext cx="9345706" cy="4913563"/>
          </a:xfrm>
        </p:spPr>
        <p:txBody>
          <a:bodyPr>
            <a:normAutofit lnSpcReduction="10000"/>
          </a:bodyPr>
          <a:lstStyle/>
          <a:p>
            <a:pPr marL="0" indent="0">
              <a:buNone/>
            </a:pPr>
            <a:r>
              <a:rPr lang="en-US" dirty="0"/>
              <a:t>Suicidal ideation is an emergent problem in the Emergency Department (ED) that often complicates patient disposition and discharge. It has been shown that ketamine possesses fast acting antidepressant and anti-suicidal effects.</a:t>
            </a:r>
          </a:p>
          <a:p>
            <a:r>
              <a:rPr lang="en-US" dirty="0"/>
              <a:t>A recent literature review of 24 studies and articles found that ketamine was efficacious in treating acute suicidality and the decrease in suicidal ideation was independent of improvements in mood. </a:t>
            </a:r>
            <a:r>
              <a:rPr lang="en-US" baseline="30000" dirty="0"/>
              <a:t>10</a:t>
            </a:r>
            <a:endParaRPr lang="en-US" dirty="0"/>
          </a:p>
          <a:p>
            <a:r>
              <a:rPr lang="en-US" dirty="0"/>
              <a:t>Low dose IV Ketamine often can be an effective immediate short-term treatment for Emergency Room patients with suicidal ideations. (as an aid to help patients to enter into long term conventional treatment regimens)</a:t>
            </a:r>
          </a:p>
          <a:p>
            <a:pPr marL="0" indent="0">
              <a:buNone/>
            </a:pPr>
            <a:endParaRPr lang="en-US" dirty="0"/>
          </a:p>
        </p:txBody>
      </p:sp>
      <p:sp>
        <p:nvSpPr>
          <p:cNvPr id="4" name="Footer Placeholder 3">
            <a:extLst>
              <a:ext uri="{FF2B5EF4-FFF2-40B4-BE49-F238E27FC236}">
                <a16:creationId xmlns:a16="http://schemas.microsoft.com/office/drawing/2014/main" id="{B62C7C77-AF3B-1741-8F2F-781062985759}"/>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34112629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110BA-411A-3F49-8340-9EFAA040BB1C}"/>
              </a:ext>
            </a:extLst>
          </p:cNvPr>
          <p:cNvSpPr>
            <a:spLocks noGrp="1"/>
          </p:cNvSpPr>
          <p:nvPr>
            <p:ph type="title"/>
          </p:nvPr>
        </p:nvSpPr>
        <p:spPr/>
        <p:txBody>
          <a:bodyPr/>
          <a:lstStyle/>
          <a:p>
            <a:pPr algn="ctr"/>
            <a:r>
              <a:rPr lang="en-US" b="1" dirty="0">
                <a:latin typeface="+mn-lt"/>
              </a:rPr>
              <a:t>Ketamine for Migraines</a:t>
            </a:r>
          </a:p>
        </p:txBody>
      </p:sp>
      <p:sp>
        <p:nvSpPr>
          <p:cNvPr id="3" name="Content Placeholder 2">
            <a:extLst>
              <a:ext uri="{FF2B5EF4-FFF2-40B4-BE49-F238E27FC236}">
                <a16:creationId xmlns:a16="http://schemas.microsoft.com/office/drawing/2014/main" id="{221793BD-89CF-3A46-A32B-4CF0AD1B7334}"/>
              </a:ext>
            </a:extLst>
          </p:cNvPr>
          <p:cNvSpPr>
            <a:spLocks noGrp="1"/>
          </p:cNvSpPr>
          <p:nvPr>
            <p:ph idx="1"/>
          </p:nvPr>
        </p:nvSpPr>
        <p:spPr>
          <a:xfrm>
            <a:off x="609600" y="1395359"/>
            <a:ext cx="10972800" cy="4966104"/>
          </a:xfrm>
        </p:spPr>
        <p:txBody>
          <a:bodyPr>
            <a:noAutofit/>
          </a:bodyPr>
          <a:lstStyle/>
          <a:p>
            <a:pPr marL="0" indent="0">
              <a:buNone/>
            </a:pPr>
            <a:r>
              <a:rPr lang="en-US" sz="2400" b="1" dirty="0"/>
              <a:t>Studies:</a:t>
            </a:r>
          </a:p>
          <a:p>
            <a:r>
              <a:rPr lang="en-US" sz="2400" dirty="0"/>
              <a:t>Dr. Carlos Zarate, a Chief researcher at the National Institute of Mental Health, says that “we can take care of a migraine in hours” using ketamine. </a:t>
            </a:r>
          </a:p>
          <a:p>
            <a:r>
              <a:rPr lang="en-US" sz="2400" dirty="0"/>
              <a:t>Dr. Zarate is mainly focused on using Ketamine for treating major depressive disorders, however, there have been several studies geared toward treating Migraines.</a:t>
            </a:r>
          </a:p>
          <a:p>
            <a:r>
              <a:rPr lang="en-US" sz="2400" dirty="0"/>
              <a:t>One study tested the effects of intranasal Ketamine on 11 patients with familial hemiplegic migraines.  Under supervision, each participant was given a 25 mg dose via a nasal spray at the onset of a Migraine attack. They were asked to record their symptoms 15 minutes after each use and were then allowed to administer Ketamine at home. During the study, over half of the participants reported an improvement of all their symptoms after using Ketamine. </a:t>
            </a:r>
            <a:r>
              <a:rPr lang="en-US" sz="2400" baseline="30000" dirty="0"/>
              <a:t>11</a:t>
            </a:r>
            <a:endParaRPr lang="en-US" sz="2400" dirty="0"/>
          </a:p>
        </p:txBody>
      </p:sp>
      <p:sp>
        <p:nvSpPr>
          <p:cNvPr id="4" name="Footer Placeholder 3">
            <a:extLst>
              <a:ext uri="{FF2B5EF4-FFF2-40B4-BE49-F238E27FC236}">
                <a16:creationId xmlns:a16="http://schemas.microsoft.com/office/drawing/2014/main" id="{E53E2719-7195-2148-8AC8-95D0DEC94542}"/>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312497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mn-lt"/>
              </a:rPr>
              <a:t>Objectives</a:t>
            </a:r>
          </a:p>
        </p:txBody>
      </p:sp>
      <p:sp>
        <p:nvSpPr>
          <p:cNvPr id="3" name="Content Placeholder 2"/>
          <p:cNvSpPr>
            <a:spLocks noGrp="1"/>
          </p:cNvSpPr>
          <p:nvPr>
            <p:ph idx="1"/>
          </p:nvPr>
        </p:nvSpPr>
        <p:spPr/>
        <p:txBody>
          <a:bodyPr/>
          <a:lstStyle/>
          <a:p>
            <a:r>
              <a:rPr lang="en-US" dirty="0"/>
              <a:t>Identify the history of Ketamine</a:t>
            </a:r>
          </a:p>
          <a:p>
            <a:r>
              <a:rPr lang="en-US" dirty="0"/>
              <a:t>Discuss the abuse potential for Ketamine</a:t>
            </a:r>
          </a:p>
          <a:p>
            <a:r>
              <a:rPr lang="en-US" dirty="0"/>
              <a:t>Describe the mechanism of action of Ketamine</a:t>
            </a:r>
          </a:p>
          <a:p>
            <a:r>
              <a:rPr lang="en-US" dirty="0"/>
              <a:t>Discuss common and alternative uses of Ketamine</a:t>
            </a:r>
          </a:p>
          <a:p>
            <a:r>
              <a:rPr lang="en-US" dirty="0"/>
              <a:t>Identify studies looking at alternative Ketamine use</a:t>
            </a:r>
          </a:p>
          <a:p>
            <a:r>
              <a:rPr lang="en-US" dirty="0"/>
              <a:t>Discuss protocols for Ketamine infusion therapy </a:t>
            </a:r>
          </a:p>
          <a:p>
            <a:endParaRPr lang="en-US" dirty="0"/>
          </a:p>
        </p:txBody>
      </p:sp>
      <p:sp>
        <p:nvSpPr>
          <p:cNvPr id="4" name="Footer Placeholder 3">
            <a:extLst>
              <a:ext uri="{FF2B5EF4-FFF2-40B4-BE49-F238E27FC236}">
                <a16:creationId xmlns:a16="http://schemas.microsoft.com/office/drawing/2014/main" id="{281A3AF5-0521-5640-91AE-8205468106F5}"/>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5076102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0AEAC-536B-314A-A8CB-A531E9D01B79}"/>
              </a:ext>
            </a:extLst>
          </p:cNvPr>
          <p:cNvSpPr>
            <a:spLocks noGrp="1"/>
          </p:cNvSpPr>
          <p:nvPr>
            <p:ph type="title"/>
          </p:nvPr>
        </p:nvSpPr>
        <p:spPr/>
        <p:txBody>
          <a:bodyPr/>
          <a:lstStyle/>
          <a:p>
            <a:pPr algn="ctr"/>
            <a:r>
              <a:rPr lang="en-US" b="1" dirty="0">
                <a:latin typeface="+mn-lt"/>
              </a:rPr>
              <a:t>Ketamine for Migraines</a:t>
            </a:r>
          </a:p>
        </p:txBody>
      </p:sp>
      <p:sp>
        <p:nvSpPr>
          <p:cNvPr id="3" name="Content Placeholder 2">
            <a:extLst>
              <a:ext uri="{FF2B5EF4-FFF2-40B4-BE49-F238E27FC236}">
                <a16:creationId xmlns:a16="http://schemas.microsoft.com/office/drawing/2014/main" id="{CF6C3241-0BF2-AF4E-8E95-A8EDE60AB094}"/>
              </a:ext>
            </a:extLst>
          </p:cNvPr>
          <p:cNvSpPr>
            <a:spLocks noGrp="1"/>
          </p:cNvSpPr>
          <p:nvPr>
            <p:ph idx="1"/>
          </p:nvPr>
        </p:nvSpPr>
        <p:spPr>
          <a:xfrm>
            <a:off x="838200" y="1690688"/>
            <a:ext cx="10121153" cy="4708527"/>
          </a:xfrm>
        </p:spPr>
        <p:txBody>
          <a:bodyPr/>
          <a:lstStyle/>
          <a:p>
            <a:r>
              <a:rPr lang="en-US" dirty="0"/>
              <a:t>In a separate study, researchers examined the effects of IV Ketamine infusions of participants who were actively having a Migraine attack. Over 159 minutes, participants were given 64 mg of Ketamine through an IV. </a:t>
            </a:r>
          </a:p>
          <a:p>
            <a:r>
              <a:rPr lang="en-US" dirty="0"/>
              <a:t>On a 1-10 pain scale, participants had an average pain score of 6 before treatment. After the Ketamine infusion, the average pain score reduced to 2.5.</a:t>
            </a:r>
          </a:p>
        </p:txBody>
      </p:sp>
      <p:sp>
        <p:nvSpPr>
          <p:cNvPr id="4" name="Footer Placeholder 3">
            <a:extLst>
              <a:ext uri="{FF2B5EF4-FFF2-40B4-BE49-F238E27FC236}">
                <a16:creationId xmlns:a16="http://schemas.microsoft.com/office/drawing/2014/main" id="{C03C7304-B727-3F48-8F31-5EEE1C19EB66}"/>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9324722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1E991-DEB9-2246-BB77-FF9F4803208D}"/>
              </a:ext>
            </a:extLst>
          </p:cNvPr>
          <p:cNvSpPr>
            <a:spLocks noGrp="1"/>
          </p:cNvSpPr>
          <p:nvPr>
            <p:ph type="title"/>
          </p:nvPr>
        </p:nvSpPr>
        <p:spPr/>
        <p:txBody>
          <a:bodyPr/>
          <a:lstStyle/>
          <a:p>
            <a:pPr algn="ctr"/>
            <a:r>
              <a:rPr lang="en-US" b="1" dirty="0">
                <a:latin typeface="+mn-lt"/>
              </a:rPr>
              <a:t>Ketamine for Migraines</a:t>
            </a:r>
          </a:p>
        </p:txBody>
      </p:sp>
      <p:sp>
        <p:nvSpPr>
          <p:cNvPr id="3" name="Content Placeholder 2">
            <a:extLst>
              <a:ext uri="{FF2B5EF4-FFF2-40B4-BE49-F238E27FC236}">
                <a16:creationId xmlns:a16="http://schemas.microsoft.com/office/drawing/2014/main" id="{010791FE-3768-F246-A60E-05F4FB2A67AF}"/>
              </a:ext>
            </a:extLst>
          </p:cNvPr>
          <p:cNvSpPr>
            <a:spLocks noGrp="1"/>
          </p:cNvSpPr>
          <p:nvPr>
            <p:ph idx="1"/>
          </p:nvPr>
        </p:nvSpPr>
        <p:spPr>
          <a:xfrm>
            <a:off x="838200" y="1444237"/>
            <a:ext cx="9914898" cy="4986619"/>
          </a:xfrm>
        </p:spPr>
        <p:txBody>
          <a:bodyPr>
            <a:normAutofit fontScale="85000" lnSpcReduction="20000"/>
          </a:bodyPr>
          <a:lstStyle/>
          <a:p>
            <a:pPr marL="0" indent="0">
              <a:buNone/>
            </a:pPr>
            <a:r>
              <a:rPr lang="en-US" dirty="0"/>
              <a:t>The most promising study was performed by the late Dr. Andrew Sewell on a Ketamine web forum.</a:t>
            </a:r>
          </a:p>
          <a:p>
            <a:pPr marL="0" indent="0">
              <a:buNone/>
            </a:pPr>
            <a:r>
              <a:rPr lang="en-US" dirty="0"/>
              <a:t>247 patients participated in an open outpatient study that used IV infusions of Ketamine. The participants represented five different types of Migraine sufferers. Every group reported at least a 50% reduction in their headaches.</a:t>
            </a:r>
          </a:p>
          <a:p>
            <a:pPr>
              <a:buFont typeface="Arial" panose="020B0604020202020204" pitchFamily="34" charset="0"/>
              <a:buChar char="•"/>
            </a:pPr>
            <a:r>
              <a:rPr lang="en-US" dirty="0"/>
              <a:t>In 162 patients with </a:t>
            </a:r>
            <a:r>
              <a:rPr lang="en-US" b="1" dirty="0"/>
              <a:t>Refractory Migraines</a:t>
            </a:r>
            <a:r>
              <a:rPr lang="en-US" dirty="0"/>
              <a:t>, 150 reported greater than 50% reduction in their pain.</a:t>
            </a:r>
          </a:p>
          <a:p>
            <a:pPr>
              <a:buFont typeface="Arial" panose="020B0604020202020204" pitchFamily="34" charset="0"/>
              <a:buChar char="•"/>
            </a:pPr>
            <a:r>
              <a:rPr lang="en-US" dirty="0"/>
              <a:t>In 39 patients with </a:t>
            </a:r>
            <a:r>
              <a:rPr lang="en-US" b="1" dirty="0"/>
              <a:t>Chronic Migraine</a:t>
            </a:r>
            <a:r>
              <a:rPr lang="en-US" dirty="0"/>
              <a:t>, 26 reported greater than 50% reduction in their pain.</a:t>
            </a:r>
          </a:p>
          <a:p>
            <a:pPr>
              <a:buFont typeface="Arial" panose="020B0604020202020204" pitchFamily="34" charset="0"/>
              <a:buChar char="•"/>
            </a:pPr>
            <a:r>
              <a:rPr lang="en-US" dirty="0"/>
              <a:t>In 4 patients with </a:t>
            </a:r>
            <a:r>
              <a:rPr lang="en-US" b="1" dirty="0"/>
              <a:t>Paroxysmal </a:t>
            </a:r>
            <a:r>
              <a:rPr lang="en-US" b="1" dirty="0" err="1"/>
              <a:t>Hemicrania</a:t>
            </a:r>
            <a:r>
              <a:rPr lang="en-US" dirty="0"/>
              <a:t>, all 4 reported complete resolution of their pain for an average of 7 days.</a:t>
            </a:r>
          </a:p>
          <a:p>
            <a:pPr>
              <a:buFont typeface="Arial" panose="020B0604020202020204" pitchFamily="34" charset="0"/>
              <a:buChar char="•"/>
            </a:pPr>
            <a:r>
              <a:rPr lang="en-US" dirty="0"/>
              <a:t>In 11 patients with </a:t>
            </a:r>
            <a:r>
              <a:rPr lang="en-US" b="1" dirty="0"/>
              <a:t>Cluster Headaches</a:t>
            </a:r>
            <a:r>
              <a:rPr lang="en-US" dirty="0"/>
              <a:t>, all 11 reported complete resolution of their pain for an average of 6 days. </a:t>
            </a:r>
          </a:p>
          <a:p>
            <a:pPr>
              <a:buFont typeface="Arial" panose="020B0604020202020204" pitchFamily="34" charset="0"/>
              <a:buChar char="•"/>
            </a:pPr>
            <a:r>
              <a:rPr lang="en-US" dirty="0"/>
              <a:t>In 31 patients with </a:t>
            </a:r>
            <a:r>
              <a:rPr lang="en-US" b="1" dirty="0"/>
              <a:t>non-specific headache </a:t>
            </a:r>
            <a:r>
              <a:rPr lang="en-US" dirty="0"/>
              <a:t>type and facial pain, 25 patients reported greater than 50% reduction in their pain. </a:t>
            </a:r>
            <a:r>
              <a:rPr lang="en-US" baseline="30000" dirty="0"/>
              <a:t>12</a:t>
            </a:r>
            <a:endParaRPr lang="en-US" dirty="0"/>
          </a:p>
        </p:txBody>
      </p:sp>
      <p:sp>
        <p:nvSpPr>
          <p:cNvPr id="4" name="Footer Placeholder 3">
            <a:extLst>
              <a:ext uri="{FF2B5EF4-FFF2-40B4-BE49-F238E27FC236}">
                <a16:creationId xmlns:a16="http://schemas.microsoft.com/office/drawing/2014/main" id="{BE964979-BBE8-9749-8F4B-F64449111389}"/>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1662493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latin typeface="+mn-lt"/>
              </a:rPr>
              <a:t>Ketamine for Chronic Regional Pain Syndrome</a:t>
            </a:r>
          </a:p>
        </p:txBody>
      </p:sp>
      <p:sp>
        <p:nvSpPr>
          <p:cNvPr id="3" name="Content Placeholder 2"/>
          <p:cNvSpPr>
            <a:spLocks noGrp="1"/>
          </p:cNvSpPr>
          <p:nvPr>
            <p:ph idx="1"/>
          </p:nvPr>
        </p:nvSpPr>
        <p:spPr/>
        <p:txBody>
          <a:bodyPr/>
          <a:lstStyle/>
          <a:p>
            <a:pPr marL="0" indent="0">
              <a:buNone/>
            </a:pPr>
            <a:r>
              <a:rPr lang="en-US" dirty="0"/>
              <a:t>Besides anesthesia implications, Ketamine for CRPS is probably the most studied use of Ketamine:</a:t>
            </a:r>
          </a:p>
          <a:p>
            <a:r>
              <a:rPr lang="en-US" dirty="0"/>
              <a:t>Dose, length and frequency of infusions varied greatly from study to study</a:t>
            </a:r>
          </a:p>
          <a:p>
            <a:r>
              <a:rPr lang="en-US" dirty="0"/>
              <a:t>Some studies used much higher doses and inpatient setting, and some were outpatient with much lower doses</a:t>
            </a:r>
          </a:p>
          <a:p>
            <a:r>
              <a:rPr lang="en-US" dirty="0"/>
              <a:t>Majority of the studies have shown a significant reduction in pain scores for up to ten days post infusion </a:t>
            </a:r>
            <a:r>
              <a:rPr lang="en-US" baseline="30000" dirty="0"/>
              <a:t>13</a:t>
            </a:r>
            <a:endParaRPr lang="en-US" dirty="0"/>
          </a:p>
          <a:p>
            <a:pPr marL="0" indent="0">
              <a:buNone/>
            </a:pPr>
            <a:endParaRPr lang="en-US" dirty="0"/>
          </a:p>
        </p:txBody>
      </p:sp>
      <p:sp>
        <p:nvSpPr>
          <p:cNvPr id="4" name="Footer Placeholder 3">
            <a:extLst>
              <a:ext uri="{FF2B5EF4-FFF2-40B4-BE49-F238E27FC236}">
                <a16:creationId xmlns:a16="http://schemas.microsoft.com/office/drawing/2014/main" id="{FCEB8212-50FE-664C-BEE4-90BE0DD0E39D}"/>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33496160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9EFB6-B87C-0D4E-92FF-96730FF2D4B3}"/>
              </a:ext>
            </a:extLst>
          </p:cNvPr>
          <p:cNvSpPr>
            <a:spLocks noGrp="1"/>
          </p:cNvSpPr>
          <p:nvPr>
            <p:ph type="title"/>
          </p:nvPr>
        </p:nvSpPr>
        <p:spPr/>
        <p:txBody>
          <a:bodyPr/>
          <a:lstStyle/>
          <a:p>
            <a:pPr algn="ctr"/>
            <a:r>
              <a:rPr lang="en-US" b="1" dirty="0">
                <a:latin typeface="+mn-lt"/>
              </a:rPr>
              <a:t>Ketamine for CRPS</a:t>
            </a:r>
          </a:p>
        </p:txBody>
      </p:sp>
      <p:sp>
        <p:nvSpPr>
          <p:cNvPr id="3" name="Content Placeholder 2">
            <a:extLst>
              <a:ext uri="{FF2B5EF4-FFF2-40B4-BE49-F238E27FC236}">
                <a16:creationId xmlns:a16="http://schemas.microsoft.com/office/drawing/2014/main" id="{029A0AD4-32D1-9544-BA62-5EBD4D65E66B}"/>
              </a:ext>
            </a:extLst>
          </p:cNvPr>
          <p:cNvSpPr>
            <a:spLocks noGrp="1"/>
          </p:cNvSpPr>
          <p:nvPr>
            <p:ph idx="1"/>
          </p:nvPr>
        </p:nvSpPr>
        <p:spPr/>
        <p:txBody>
          <a:bodyPr>
            <a:normAutofit fontScale="92500" lnSpcReduction="10000"/>
          </a:bodyPr>
          <a:lstStyle/>
          <a:p>
            <a:pPr marL="0" indent="0">
              <a:buNone/>
            </a:pPr>
            <a:r>
              <a:rPr lang="en-US" b="1" dirty="0"/>
              <a:t>Complex Regional Pain Syndrome:</a:t>
            </a:r>
          </a:p>
          <a:p>
            <a:pPr>
              <a:buFont typeface="Arial" panose="020B0604020202020204" pitchFamily="34" charset="0"/>
              <a:buChar char="•"/>
            </a:pPr>
            <a:r>
              <a:rPr lang="en-US" dirty="0"/>
              <a:t>Six studies focused exclusively on the use of ketamine infusions for the treatment of CRPS. </a:t>
            </a:r>
          </a:p>
          <a:p>
            <a:pPr>
              <a:buFont typeface="Arial" panose="020B0604020202020204" pitchFamily="34" charset="0"/>
              <a:buChar char="•"/>
            </a:pPr>
            <a:r>
              <a:rPr lang="en-US" dirty="0"/>
              <a:t>The majority of these articles report pain relief of several weeks after an infusion in an inpatient setting over 4 to 5 days. </a:t>
            </a:r>
          </a:p>
          <a:p>
            <a:pPr>
              <a:buFont typeface="Arial" panose="020B0604020202020204" pitchFamily="34" charset="0"/>
              <a:buChar char="•"/>
            </a:pPr>
            <a:r>
              <a:rPr lang="en-US" dirty="0"/>
              <a:t>However, outpatient infusion protocols requiring multiple serial infusions also reported pain relief lasting several months in some cases. </a:t>
            </a:r>
          </a:p>
          <a:p>
            <a:pPr>
              <a:buFont typeface="Arial" panose="020B0604020202020204" pitchFamily="34" charset="0"/>
              <a:buChar char="•"/>
            </a:pPr>
            <a:r>
              <a:rPr lang="en-US" dirty="0"/>
              <a:t>Although the general trend when all studies are considered is that longer durations provide increased duration of pain relief, there may be an optimal infusion duration of several hours beyond which no benefit is derived but the potential for side effects increases. </a:t>
            </a:r>
            <a:r>
              <a:rPr lang="en-US" baseline="30000" dirty="0"/>
              <a:t>13</a:t>
            </a:r>
            <a:endParaRPr lang="en-US" dirty="0"/>
          </a:p>
        </p:txBody>
      </p:sp>
      <p:sp>
        <p:nvSpPr>
          <p:cNvPr id="4" name="Footer Placeholder 3">
            <a:extLst>
              <a:ext uri="{FF2B5EF4-FFF2-40B4-BE49-F238E27FC236}">
                <a16:creationId xmlns:a16="http://schemas.microsoft.com/office/drawing/2014/main" id="{51CA0C8C-EED7-0343-944F-0D6C495BE5C9}"/>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27051026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752D9-FCCE-E542-A34C-39D5CE2A9677}"/>
              </a:ext>
            </a:extLst>
          </p:cNvPr>
          <p:cNvSpPr>
            <a:spLocks noGrp="1"/>
          </p:cNvSpPr>
          <p:nvPr>
            <p:ph type="title"/>
          </p:nvPr>
        </p:nvSpPr>
        <p:spPr/>
        <p:txBody>
          <a:bodyPr/>
          <a:lstStyle/>
          <a:p>
            <a:pPr algn="ctr"/>
            <a:r>
              <a:rPr lang="en-US" b="1" dirty="0">
                <a:latin typeface="+mn-lt"/>
              </a:rPr>
              <a:t>Ketamine for Fibromyalgia</a:t>
            </a:r>
          </a:p>
        </p:txBody>
      </p:sp>
      <p:sp>
        <p:nvSpPr>
          <p:cNvPr id="3" name="Content Placeholder 2">
            <a:extLst>
              <a:ext uri="{FF2B5EF4-FFF2-40B4-BE49-F238E27FC236}">
                <a16:creationId xmlns:a16="http://schemas.microsoft.com/office/drawing/2014/main" id="{49C53E29-3F53-E04F-9920-A78F71131669}"/>
              </a:ext>
            </a:extLst>
          </p:cNvPr>
          <p:cNvSpPr>
            <a:spLocks noGrp="1"/>
          </p:cNvSpPr>
          <p:nvPr>
            <p:ph idx="1"/>
          </p:nvPr>
        </p:nvSpPr>
        <p:spPr/>
        <p:txBody>
          <a:bodyPr>
            <a:normAutofit fontScale="92500" lnSpcReduction="20000"/>
          </a:bodyPr>
          <a:lstStyle/>
          <a:p>
            <a:pPr marL="0" indent="0">
              <a:buNone/>
            </a:pPr>
            <a:r>
              <a:rPr lang="en-US" b="1" dirty="0"/>
              <a:t>Fibromyalgia:</a:t>
            </a:r>
          </a:p>
          <a:p>
            <a:pPr>
              <a:buFont typeface="Arial" panose="020B0604020202020204" pitchFamily="34" charset="0"/>
              <a:buChar char="•"/>
            </a:pPr>
            <a:r>
              <a:rPr lang="en-US" dirty="0"/>
              <a:t>Three studies focused on the use of ketamine infusions for the treatment of fibromyalgia. </a:t>
            </a:r>
          </a:p>
          <a:p>
            <a:pPr>
              <a:buFont typeface="Arial" panose="020B0604020202020204" pitchFamily="34" charset="0"/>
              <a:buChar char="•"/>
            </a:pPr>
            <a:r>
              <a:rPr lang="en-US" dirty="0"/>
              <a:t>All 3 studies utilized a relatively low dose of ketamine between 0.3 and 0.5 mg/kg administered over 10 to 30 minutes. </a:t>
            </a:r>
          </a:p>
          <a:p>
            <a:pPr>
              <a:buFont typeface="Arial" panose="020B0604020202020204" pitchFamily="34" charset="0"/>
              <a:buChar char="•"/>
            </a:pPr>
            <a:r>
              <a:rPr lang="en-US" dirty="0"/>
              <a:t>No study reported benefits beyond the first few hours after the infusion. It is not certain whether this is because of a lack of responsiveness of fibromyalgia pain to ketamine infusions or whether a higher dose is required to produce longer lasting analgesia.</a:t>
            </a:r>
          </a:p>
          <a:p>
            <a:pPr>
              <a:buFont typeface="Arial" panose="020B0604020202020204" pitchFamily="34" charset="0"/>
              <a:buChar char="•"/>
            </a:pPr>
            <a:r>
              <a:rPr lang="en-US" dirty="0"/>
              <a:t>The changes in pain scores after the infusion in 2 studies are encouraging and suggest that further optimization of dose and duration may provide some degree of relief. </a:t>
            </a:r>
            <a:r>
              <a:rPr lang="en-US" baseline="30000" dirty="0"/>
              <a:t>13 (images below as well)</a:t>
            </a:r>
            <a:endParaRPr lang="en-US" dirty="0"/>
          </a:p>
        </p:txBody>
      </p:sp>
      <p:sp>
        <p:nvSpPr>
          <p:cNvPr id="4" name="Footer Placeholder 3">
            <a:extLst>
              <a:ext uri="{FF2B5EF4-FFF2-40B4-BE49-F238E27FC236}">
                <a16:creationId xmlns:a16="http://schemas.microsoft.com/office/drawing/2014/main" id="{4D631F51-99E9-7040-A2C2-57CCB1255985}"/>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36202840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B40E70-7B68-B54E-B8EA-E4D81626B0B8}"/>
              </a:ext>
            </a:extLst>
          </p:cNvPr>
          <p:cNvPicPr>
            <a:picLocks noChangeAspect="1"/>
          </p:cNvPicPr>
          <p:nvPr/>
        </p:nvPicPr>
        <p:blipFill>
          <a:blip r:embed="rId2"/>
          <a:stretch>
            <a:fillRect/>
          </a:stretch>
        </p:blipFill>
        <p:spPr>
          <a:xfrm>
            <a:off x="0" y="0"/>
            <a:ext cx="12192000" cy="6858000"/>
          </a:xfrm>
          <a:prstGeom prst="rect">
            <a:avLst/>
          </a:prstGeom>
        </p:spPr>
      </p:pic>
      <p:sp>
        <p:nvSpPr>
          <p:cNvPr id="2" name="Footer Placeholder 1">
            <a:extLst>
              <a:ext uri="{FF2B5EF4-FFF2-40B4-BE49-F238E27FC236}">
                <a16:creationId xmlns:a16="http://schemas.microsoft.com/office/drawing/2014/main" id="{FEC85BC2-3C76-024F-99D6-12650D375C37}"/>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22810798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B7323A-AB49-004A-9153-E310022EBA85}"/>
              </a:ext>
            </a:extLst>
          </p:cNvPr>
          <p:cNvPicPr>
            <a:picLocks noChangeAspect="1"/>
          </p:cNvPicPr>
          <p:nvPr/>
        </p:nvPicPr>
        <p:blipFill>
          <a:blip r:embed="rId2"/>
          <a:stretch>
            <a:fillRect/>
          </a:stretch>
        </p:blipFill>
        <p:spPr>
          <a:xfrm>
            <a:off x="0" y="0"/>
            <a:ext cx="12192000" cy="6858000"/>
          </a:xfrm>
          <a:prstGeom prst="rect">
            <a:avLst/>
          </a:prstGeom>
        </p:spPr>
      </p:pic>
      <p:sp>
        <p:nvSpPr>
          <p:cNvPr id="2" name="Footer Placeholder 1">
            <a:extLst>
              <a:ext uri="{FF2B5EF4-FFF2-40B4-BE49-F238E27FC236}">
                <a16:creationId xmlns:a16="http://schemas.microsoft.com/office/drawing/2014/main" id="{254DB115-C1AE-2A4F-B171-9CD22AA48E5F}"/>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20641507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054C01-046B-1246-BE6E-7EEB173E3610}"/>
              </a:ext>
            </a:extLst>
          </p:cNvPr>
          <p:cNvPicPr>
            <a:picLocks noChangeAspect="1"/>
          </p:cNvPicPr>
          <p:nvPr/>
        </p:nvPicPr>
        <p:blipFill>
          <a:blip r:embed="rId2"/>
          <a:stretch>
            <a:fillRect/>
          </a:stretch>
        </p:blipFill>
        <p:spPr>
          <a:xfrm>
            <a:off x="0" y="0"/>
            <a:ext cx="12192000" cy="6857999"/>
          </a:xfrm>
          <a:prstGeom prst="rect">
            <a:avLst/>
          </a:prstGeom>
        </p:spPr>
      </p:pic>
      <p:sp>
        <p:nvSpPr>
          <p:cNvPr id="2" name="Footer Placeholder 1">
            <a:extLst>
              <a:ext uri="{FF2B5EF4-FFF2-40B4-BE49-F238E27FC236}">
                <a16:creationId xmlns:a16="http://schemas.microsoft.com/office/drawing/2014/main" id="{B1E9C48B-BF59-F34D-B982-912603BCD6D9}"/>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15770080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35A54A-E02F-F94A-9CFA-0BBAF24EA17A}"/>
              </a:ext>
            </a:extLst>
          </p:cNvPr>
          <p:cNvPicPr>
            <a:picLocks noChangeAspect="1"/>
          </p:cNvPicPr>
          <p:nvPr/>
        </p:nvPicPr>
        <p:blipFill>
          <a:blip r:embed="rId2"/>
          <a:stretch>
            <a:fillRect/>
          </a:stretch>
        </p:blipFill>
        <p:spPr>
          <a:xfrm>
            <a:off x="0" y="0"/>
            <a:ext cx="12192000" cy="6858000"/>
          </a:xfrm>
          <a:prstGeom prst="rect">
            <a:avLst/>
          </a:prstGeom>
        </p:spPr>
      </p:pic>
      <p:sp>
        <p:nvSpPr>
          <p:cNvPr id="2" name="Footer Placeholder 1">
            <a:extLst>
              <a:ext uri="{FF2B5EF4-FFF2-40B4-BE49-F238E27FC236}">
                <a16:creationId xmlns:a16="http://schemas.microsoft.com/office/drawing/2014/main" id="{49F4A64E-9806-DE45-B24F-E640B500DB16}"/>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12964401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106DFE-5D69-1745-9580-D0194C6E49AA}"/>
              </a:ext>
            </a:extLst>
          </p:cNvPr>
          <p:cNvPicPr>
            <a:picLocks noChangeAspect="1"/>
          </p:cNvPicPr>
          <p:nvPr/>
        </p:nvPicPr>
        <p:blipFill>
          <a:blip r:embed="rId2"/>
          <a:stretch>
            <a:fillRect/>
          </a:stretch>
        </p:blipFill>
        <p:spPr>
          <a:xfrm>
            <a:off x="0" y="102986"/>
            <a:ext cx="12192000" cy="6755014"/>
          </a:xfrm>
          <a:prstGeom prst="rect">
            <a:avLst/>
          </a:prstGeom>
        </p:spPr>
      </p:pic>
      <p:sp>
        <p:nvSpPr>
          <p:cNvPr id="2" name="Footer Placeholder 1">
            <a:extLst>
              <a:ext uri="{FF2B5EF4-FFF2-40B4-BE49-F238E27FC236}">
                <a16:creationId xmlns:a16="http://schemas.microsoft.com/office/drawing/2014/main" id="{2BA68A41-6AC6-7545-A5EC-2530ECD922A2}"/>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1552077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mn-lt"/>
              </a:rPr>
              <a:t>What is Ketamine?</a:t>
            </a:r>
          </a:p>
        </p:txBody>
      </p:sp>
      <p:sp>
        <p:nvSpPr>
          <p:cNvPr id="3" name="Content Placeholder 2"/>
          <p:cNvSpPr>
            <a:spLocks noGrp="1"/>
          </p:cNvSpPr>
          <p:nvPr>
            <p:ph idx="1"/>
          </p:nvPr>
        </p:nvSpPr>
        <p:spPr>
          <a:xfrm>
            <a:off x="609600" y="1600204"/>
            <a:ext cx="7455613" cy="4558550"/>
          </a:xfrm>
        </p:spPr>
        <p:txBody>
          <a:bodyPr>
            <a:normAutofit/>
          </a:bodyPr>
          <a:lstStyle/>
          <a:p>
            <a:pPr marL="0" indent="0">
              <a:buNone/>
            </a:pPr>
            <a:r>
              <a:rPr lang="en-US" sz="2800" dirty="0"/>
              <a:t>In 1823, Lord Byron wrote in canto 14 of his poem Don Juan “</a:t>
            </a:r>
            <a:r>
              <a:rPr lang="en-US" sz="2800" dirty="0" err="1"/>
              <a:t>'Tis</a:t>
            </a:r>
            <a:r>
              <a:rPr lang="en-US" sz="2800" dirty="0"/>
              <a:t> strange—but true; for truth is always strange; stranger than fiction.”</a:t>
            </a:r>
          </a:p>
          <a:p>
            <a:r>
              <a:rPr lang="en-US" sz="2800" dirty="0"/>
              <a:t>Ketamine is a phencyclidine (PCP) derivative</a:t>
            </a:r>
          </a:p>
          <a:p>
            <a:r>
              <a:rPr lang="en-US" sz="2800" dirty="0"/>
              <a:t>Classified as an anesthetic and is a schedule III drug in the US</a:t>
            </a:r>
          </a:p>
          <a:p>
            <a:r>
              <a:rPr lang="en-US" sz="2800" dirty="0"/>
              <a:t>Depending on dosage, produces a Trance-Like state, pain relief, sedation and memory loss </a:t>
            </a:r>
          </a:p>
          <a:p>
            <a:r>
              <a:rPr lang="en-US" sz="2800" dirty="0"/>
              <a:t>Also widely used in veterinary medicine</a:t>
            </a:r>
          </a:p>
        </p:txBody>
      </p:sp>
      <p:pic>
        <p:nvPicPr>
          <p:cNvPr id="5" name="Picture 4">
            <a:extLst>
              <a:ext uri="{FF2B5EF4-FFF2-40B4-BE49-F238E27FC236}">
                <a16:creationId xmlns:a16="http://schemas.microsoft.com/office/drawing/2014/main" id="{0030A227-B183-C549-957C-A59577E49A28}"/>
              </a:ext>
            </a:extLst>
          </p:cNvPr>
          <p:cNvPicPr>
            <a:picLocks noChangeAspect="1"/>
          </p:cNvPicPr>
          <p:nvPr/>
        </p:nvPicPr>
        <p:blipFill>
          <a:blip r:embed="rId3"/>
          <a:stretch>
            <a:fillRect/>
          </a:stretch>
        </p:blipFill>
        <p:spPr>
          <a:xfrm>
            <a:off x="8440544" y="1253446"/>
            <a:ext cx="3075566" cy="4727459"/>
          </a:xfrm>
          <a:prstGeom prst="rect">
            <a:avLst/>
          </a:prstGeom>
        </p:spPr>
      </p:pic>
      <p:sp>
        <p:nvSpPr>
          <p:cNvPr id="4" name="Footer Placeholder 3">
            <a:extLst>
              <a:ext uri="{FF2B5EF4-FFF2-40B4-BE49-F238E27FC236}">
                <a16:creationId xmlns:a16="http://schemas.microsoft.com/office/drawing/2014/main" id="{8D6AAF54-D44A-F24A-A28F-CDBA1DE7808A}"/>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24574625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E2FF3E-09A8-D744-856D-15B5E6CB41E6}"/>
              </a:ext>
            </a:extLst>
          </p:cNvPr>
          <p:cNvPicPr>
            <a:picLocks noChangeAspect="1"/>
          </p:cNvPicPr>
          <p:nvPr/>
        </p:nvPicPr>
        <p:blipFill>
          <a:blip r:embed="rId2"/>
          <a:stretch>
            <a:fillRect/>
          </a:stretch>
        </p:blipFill>
        <p:spPr>
          <a:xfrm>
            <a:off x="0" y="49696"/>
            <a:ext cx="12192000" cy="6808304"/>
          </a:xfrm>
          <a:prstGeom prst="rect">
            <a:avLst/>
          </a:prstGeom>
        </p:spPr>
      </p:pic>
      <p:sp>
        <p:nvSpPr>
          <p:cNvPr id="2" name="Footer Placeholder 1">
            <a:extLst>
              <a:ext uri="{FF2B5EF4-FFF2-40B4-BE49-F238E27FC236}">
                <a16:creationId xmlns:a16="http://schemas.microsoft.com/office/drawing/2014/main" id="{FE4310CD-AF26-0646-9584-DAACBBF864E0}"/>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26668677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E91D8E-15C0-3740-B3FC-3AEDE86D16F6}"/>
              </a:ext>
            </a:extLst>
          </p:cNvPr>
          <p:cNvPicPr>
            <a:picLocks noChangeAspect="1"/>
          </p:cNvPicPr>
          <p:nvPr/>
        </p:nvPicPr>
        <p:blipFill>
          <a:blip r:embed="rId2"/>
          <a:stretch>
            <a:fillRect/>
          </a:stretch>
        </p:blipFill>
        <p:spPr>
          <a:xfrm>
            <a:off x="0" y="0"/>
            <a:ext cx="12192000" cy="6755642"/>
          </a:xfrm>
          <a:prstGeom prst="rect">
            <a:avLst/>
          </a:prstGeom>
        </p:spPr>
      </p:pic>
      <p:sp>
        <p:nvSpPr>
          <p:cNvPr id="2" name="Footer Placeholder 1">
            <a:extLst>
              <a:ext uri="{FF2B5EF4-FFF2-40B4-BE49-F238E27FC236}">
                <a16:creationId xmlns:a16="http://schemas.microsoft.com/office/drawing/2014/main" id="{7FF11266-1F07-CC44-880A-BE902D01F782}"/>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31096948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412CA-7F29-E04C-B8F9-DF245E13F44B}"/>
              </a:ext>
            </a:extLst>
          </p:cNvPr>
          <p:cNvSpPr>
            <a:spLocks noGrp="1"/>
          </p:cNvSpPr>
          <p:nvPr>
            <p:ph type="title"/>
          </p:nvPr>
        </p:nvSpPr>
        <p:spPr/>
        <p:txBody>
          <a:bodyPr/>
          <a:lstStyle/>
          <a:p>
            <a:pPr algn="ctr"/>
            <a:r>
              <a:rPr lang="en-US" b="1" dirty="0">
                <a:latin typeface="+mn-lt"/>
              </a:rPr>
              <a:t>Ketamine Infusion Centers</a:t>
            </a:r>
          </a:p>
        </p:txBody>
      </p:sp>
      <p:sp>
        <p:nvSpPr>
          <p:cNvPr id="3" name="Content Placeholder 2">
            <a:extLst>
              <a:ext uri="{FF2B5EF4-FFF2-40B4-BE49-F238E27FC236}">
                <a16:creationId xmlns:a16="http://schemas.microsoft.com/office/drawing/2014/main" id="{C52B2E56-63DE-C84F-A71D-225E08621D50}"/>
              </a:ext>
            </a:extLst>
          </p:cNvPr>
          <p:cNvSpPr>
            <a:spLocks noGrp="1"/>
          </p:cNvSpPr>
          <p:nvPr>
            <p:ph idx="1"/>
          </p:nvPr>
        </p:nvSpPr>
        <p:spPr/>
        <p:txBody>
          <a:bodyPr/>
          <a:lstStyle/>
          <a:p>
            <a:r>
              <a:rPr lang="en-US" dirty="0"/>
              <a:t>Most are owned by either Psychiatrist or Anesthesia Professionals</a:t>
            </a:r>
          </a:p>
          <a:p>
            <a:r>
              <a:rPr lang="en-US" dirty="0"/>
              <a:t>Can be a stand-alone center or in combination with a physician office practice</a:t>
            </a:r>
          </a:p>
          <a:p>
            <a:r>
              <a:rPr lang="en-US" dirty="0"/>
              <a:t>Average square feet needed will be around 2,000sq/feet</a:t>
            </a:r>
          </a:p>
          <a:p>
            <a:r>
              <a:rPr lang="en-US" dirty="0"/>
              <a:t>Ideally need a consultation room, waiting room for family, and 2-4 infusion rooms</a:t>
            </a:r>
          </a:p>
        </p:txBody>
      </p:sp>
      <p:sp>
        <p:nvSpPr>
          <p:cNvPr id="4" name="Footer Placeholder 3">
            <a:extLst>
              <a:ext uri="{FF2B5EF4-FFF2-40B4-BE49-F238E27FC236}">
                <a16:creationId xmlns:a16="http://schemas.microsoft.com/office/drawing/2014/main" id="{0C2C40F6-E310-B54E-9F2D-72CD6E8AE5DF}"/>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30587207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443AB-1093-924A-BA4B-671DB70F1B61}"/>
              </a:ext>
            </a:extLst>
          </p:cNvPr>
          <p:cNvSpPr>
            <a:spLocks noGrp="1"/>
          </p:cNvSpPr>
          <p:nvPr>
            <p:ph type="title"/>
          </p:nvPr>
        </p:nvSpPr>
        <p:spPr/>
        <p:txBody>
          <a:bodyPr/>
          <a:lstStyle/>
          <a:p>
            <a:pPr algn="ctr"/>
            <a:r>
              <a:rPr lang="en-US" b="1" dirty="0">
                <a:latin typeface="+mn-lt"/>
              </a:rPr>
              <a:t>Ketamine Infusion Centers</a:t>
            </a:r>
          </a:p>
        </p:txBody>
      </p:sp>
      <p:sp>
        <p:nvSpPr>
          <p:cNvPr id="3" name="Content Placeholder 2">
            <a:extLst>
              <a:ext uri="{FF2B5EF4-FFF2-40B4-BE49-F238E27FC236}">
                <a16:creationId xmlns:a16="http://schemas.microsoft.com/office/drawing/2014/main" id="{56566F6E-CB9E-4F42-9481-BCFE12B0572E}"/>
              </a:ext>
            </a:extLst>
          </p:cNvPr>
          <p:cNvSpPr>
            <a:spLocks noGrp="1"/>
          </p:cNvSpPr>
          <p:nvPr>
            <p:ph idx="1"/>
          </p:nvPr>
        </p:nvSpPr>
        <p:spPr>
          <a:xfrm>
            <a:off x="609600" y="1690688"/>
            <a:ext cx="10972800" cy="4821346"/>
          </a:xfrm>
        </p:spPr>
        <p:txBody>
          <a:bodyPr/>
          <a:lstStyle/>
          <a:p>
            <a:r>
              <a:rPr lang="en-US" dirty="0"/>
              <a:t>Most free-standing centers are set up as physician office extension</a:t>
            </a:r>
          </a:p>
          <a:p>
            <a:r>
              <a:rPr lang="en-US" dirty="0"/>
              <a:t>Need a DEA number to order drugs and some supplies</a:t>
            </a:r>
          </a:p>
          <a:p>
            <a:r>
              <a:rPr lang="en-US" dirty="0"/>
              <a:t>Need to establish protocols for handling scheduled drugs</a:t>
            </a:r>
          </a:p>
          <a:p>
            <a:r>
              <a:rPr lang="en-US" dirty="0"/>
              <a:t>Security is a big concern</a:t>
            </a:r>
          </a:p>
          <a:p>
            <a:r>
              <a:rPr lang="en-US" dirty="0"/>
              <a:t>AANA Ketamine clinic check list:</a:t>
            </a:r>
          </a:p>
          <a:p>
            <a:pPr lvl="1"/>
            <a:r>
              <a:rPr lang="en-US" sz="2200" dirty="0">
                <a:solidFill>
                  <a:srgbClr val="005C98"/>
                </a:solidFill>
              </a:rPr>
              <a:t>https://</a:t>
            </a:r>
            <a:r>
              <a:rPr lang="en-US" sz="2200" dirty="0" err="1">
                <a:solidFill>
                  <a:srgbClr val="005C98"/>
                </a:solidFill>
              </a:rPr>
              <a:t>www.aana.com</a:t>
            </a:r>
            <a:r>
              <a:rPr lang="en-US" sz="2200" dirty="0">
                <a:solidFill>
                  <a:srgbClr val="005C98"/>
                </a:solidFill>
              </a:rPr>
              <a:t>/docs/default-source/practice-</a:t>
            </a:r>
            <a:r>
              <a:rPr lang="en-US" sz="2200" dirty="0" err="1">
                <a:solidFill>
                  <a:srgbClr val="005C98"/>
                </a:solidFill>
              </a:rPr>
              <a:t>aana</a:t>
            </a:r>
            <a:r>
              <a:rPr lang="en-US" sz="2200" dirty="0">
                <a:solidFill>
                  <a:srgbClr val="005C98"/>
                </a:solidFill>
              </a:rPr>
              <a:t>-com-web-documents-(all)/ketamine-infusion-therapy-checklistf8fb24731dff6ddbb37cff0000940c19.pdf?sfvrsn=cc0549b1_6</a:t>
            </a:r>
          </a:p>
        </p:txBody>
      </p:sp>
      <p:sp>
        <p:nvSpPr>
          <p:cNvPr id="4" name="Footer Placeholder 3">
            <a:extLst>
              <a:ext uri="{FF2B5EF4-FFF2-40B4-BE49-F238E27FC236}">
                <a16:creationId xmlns:a16="http://schemas.microsoft.com/office/drawing/2014/main" id="{E71C2521-FE49-3F48-AA6F-D5158B519B6A}"/>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662902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81B09-D921-2A4A-845B-F7E4B6FF9AFF}"/>
              </a:ext>
            </a:extLst>
          </p:cNvPr>
          <p:cNvSpPr>
            <a:spLocks noGrp="1"/>
          </p:cNvSpPr>
          <p:nvPr>
            <p:ph type="title"/>
          </p:nvPr>
        </p:nvSpPr>
        <p:spPr/>
        <p:txBody>
          <a:bodyPr/>
          <a:lstStyle/>
          <a:p>
            <a:pPr algn="ctr"/>
            <a:r>
              <a:rPr lang="en-US" b="1" dirty="0">
                <a:latin typeface="+mn-lt"/>
              </a:rPr>
              <a:t>Ketamine for Chronic Pain Protocol</a:t>
            </a:r>
          </a:p>
        </p:txBody>
      </p:sp>
      <p:graphicFrame>
        <p:nvGraphicFramePr>
          <p:cNvPr id="4" name="Content Placeholder 3">
            <a:extLst>
              <a:ext uri="{FF2B5EF4-FFF2-40B4-BE49-F238E27FC236}">
                <a16:creationId xmlns:a16="http://schemas.microsoft.com/office/drawing/2014/main" id="{961A1175-7A6D-9B42-B80B-19EBF15B4B65}"/>
              </a:ext>
            </a:extLst>
          </p:cNvPr>
          <p:cNvGraphicFramePr>
            <a:graphicFrameLocks noGrp="1"/>
          </p:cNvGraphicFramePr>
          <p:nvPr>
            <p:ph idx="1"/>
            <p:extLst>
              <p:ext uri="{D42A27DB-BD31-4B8C-83A1-F6EECF244321}">
                <p14:modId xmlns:p14="http://schemas.microsoft.com/office/powerpoint/2010/main" val="1530854932"/>
              </p:ext>
            </p:extLst>
          </p:nvPr>
        </p:nvGraphicFramePr>
        <p:xfrm>
          <a:off x="838200" y="1721747"/>
          <a:ext cx="10515600" cy="4225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B4A83662-E8D4-394B-AB6F-44269D1DF354}"/>
              </a:ext>
            </a:extLst>
          </p:cNvPr>
          <p:cNvSpPr txBox="1"/>
          <p:nvPr/>
        </p:nvSpPr>
        <p:spPr>
          <a:xfrm>
            <a:off x="838200" y="4162568"/>
            <a:ext cx="3316805" cy="1785104"/>
          </a:xfrm>
          <a:prstGeom prst="rect">
            <a:avLst/>
          </a:prstGeom>
          <a:noFill/>
        </p:spPr>
        <p:txBody>
          <a:bodyPr wrap="none" rtlCol="0">
            <a:spAutoFit/>
          </a:bodyPr>
          <a:lstStyle/>
          <a:p>
            <a:r>
              <a:rPr lang="en-US" sz="2200" b="1" dirty="0"/>
              <a:t>Asses VAS Pain score</a:t>
            </a:r>
            <a:r>
              <a:rPr lang="en-US" sz="2200" dirty="0"/>
              <a:t>: </a:t>
            </a:r>
          </a:p>
          <a:p>
            <a:r>
              <a:rPr lang="en-US" sz="2200" dirty="0"/>
              <a:t>Before Each Infusion</a:t>
            </a:r>
          </a:p>
          <a:p>
            <a:r>
              <a:rPr lang="en-US" sz="2200" dirty="0"/>
              <a:t>After Each Infusion</a:t>
            </a:r>
          </a:p>
          <a:p>
            <a:r>
              <a:rPr lang="en-US" sz="2200" dirty="0"/>
              <a:t>Weekly for First Month</a:t>
            </a:r>
          </a:p>
          <a:p>
            <a:r>
              <a:rPr lang="en-US" sz="2200" dirty="0"/>
              <a:t>Monthly for First Year</a:t>
            </a:r>
          </a:p>
        </p:txBody>
      </p:sp>
      <p:sp>
        <p:nvSpPr>
          <p:cNvPr id="3" name="Footer Placeholder 2">
            <a:extLst>
              <a:ext uri="{FF2B5EF4-FFF2-40B4-BE49-F238E27FC236}">
                <a16:creationId xmlns:a16="http://schemas.microsoft.com/office/drawing/2014/main" id="{C6D5D79A-3EF4-9A4C-8FA8-E4D7DE9E8C3F}"/>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5903338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4F5890-3217-D245-9B09-58BA0648A680}"/>
              </a:ext>
            </a:extLst>
          </p:cNvPr>
          <p:cNvPicPr>
            <a:picLocks noChangeAspect="1"/>
          </p:cNvPicPr>
          <p:nvPr/>
        </p:nvPicPr>
        <p:blipFill>
          <a:blip r:embed="rId2"/>
          <a:stretch>
            <a:fillRect/>
          </a:stretch>
        </p:blipFill>
        <p:spPr>
          <a:xfrm>
            <a:off x="915967" y="0"/>
            <a:ext cx="10126639" cy="6858000"/>
          </a:xfrm>
          <a:prstGeom prst="rect">
            <a:avLst/>
          </a:prstGeom>
        </p:spPr>
      </p:pic>
      <p:sp>
        <p:nvSpPr>
          <p:cNvPr id="2" name="Footer Placeholder 1">
            <a:extLst>
              <a:ext uri="{FF2B5EF4-FFF2-40B4-BE49-F238E27FC236}">
                <a16:creationId xmlns:a16="http://schemas.microsoft.com/office/drawing/2014/main" id="{50A5627D-00CB-2A4C-A1C2-AECDA5B6406B}"/>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26956448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717955-622E-EF4C-AC8C-A4475A5CBF01}"/>
              </a:ext>
            </a:extLst>
          </p:cNvPr>
          <p:cNvPicPr>
            <a:picLocks noChangeAspect="1"/>
          </p:cNvPicPr>
          <p:nvPr/>
        </p:nvPicPr>
        <p:blipFill>
          <a:blip r:embed="rId2"/>
          <a:stretch>
            <a:fillRect/>
          </a:stretch>
        </p:blipFill>
        <p:spPr>
          <a:xfrm>
            <a:off x="878415" y="94128"/>
            <a:ext cx="8713766" cy="6763872"/>
          </a:xfrm>
          <a:prstGeom prst="rect">
            <a:avLst/>
          </a:prstGeom>
        </p:spPr>
      </p:pic>
      <p:sp>
        <p:nvSpPr>
          <p:cNvPr id="2" name="Footer Placeholder 1">
            <a:extLst>
              <a:ext uri="{FF2B5EF4-FFF2-40B4-BE49-F238E27FC236}">
                <a16:creationId xmlns:a16="http://schemas.microsoft.com/office/drawing/2014/main" id="{CA7AC088-9E7B-504A-8611-73B50AE968A0}"/>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38274943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67CE0-7AE0-F542-8144-EE140F15CDF4}"/>
              </a:ext>
            </a:extLst>
          </p:cNvPr>
          <p:cNvSpPr>
            <a:spLocks noGrp="1"/>
          </p:cNvSpPr>
          <p:nvPr>
            <p:ph type="title"/>
          </p:nvPr>
        </p:nvSpPr>
        <p:spPr/>
        <p:txBody>
          <a:bodyPr/>
          <a:lstStyle/>
          <a:p>
            <a:pPr algn="ctr"/>
            <a:r>
              <a:rPr lang="en-US" b="1" dirty="0">
                <a:latin typeface="+mn-lt"/>
              </a:rPr>
              <a:t>Ketamine for Depression Protocol</a:t>
            </a:r>
          </a:p>
        </p:txBody>
      </p:sp>
      <p:graphicFrame>
        <p:nvGraphicFramePr>
          <p:cNvPr id="4" name="Content Placeholder 3">
            <a:extLst>
              <a:ext uri="{FF2B5EF4-FFF2-40B4-BE49-F238E27FC236}">
                <a16:creationId xmlns:a16="http://schemas.microsoft.com/office/drawing/2014/main" id="{47A99B31-40BD-FD4E-B127-9C1FCA63396B}"/>
              </a:ext>
            </a:extLst>
          </p:cNvPr>
          <p:cNvGraphicFramePr>
            <a:graphicFrameLocks noGrp="1"/>
          </p:cNvGraphicFramePr>
          <p:nvPr>
            <p:ph idx="1"/>
            <p:extLst>
              <p:ext uri="{D42A27DB-BD31-4B8C-83A1-F6EECF244321}">
                <p14:modId xmlns:p14="http://schemas.microsoft.com/office/powerpoint/2010/main" val="1501739371"/>
              </p:ext>
            </p:extLst>
          </p:nvPr>
        </p:nvGraphicFramePr>
        <p:xfrm>
          <a:off x="838200" y="1690688"/>
          <a:ext cx="10515600" cy="4225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20C5EF5C-68E1-8E40-B392-1DFC1E338D1C}"/>
              </a:ext>
            </a:extLst>
          </p:cNvPr>
          <p:cNvSpPr txBox="1"/>
          <p:nvPr/>
        </p:nvSpPr>
        <p:spPr>
          <a:xfrm>
            <a:off x="838200" y="4050413"/>
            <a:ext cx="4003468" cy="2062103"/>
          </a:xfrm>
          <a:prstGeom prst="rect">
            <a:avLst/>
          </a:prstGeom>
          <a:noFill/>
        </p:spPr>
        <p:txBody>
          <a:bodyPr wrap="none" rtlCol="0">
            <a:spAutoFit/>
          </a:bodyPr>
          <a:lstStyle/>
          <a:p>
            <a:r>
              <a:rPr lang="en-US" sz="2200" b="1" dirty="0"/>
              <a:t>Assess Ham D</a:t>
            </a:r>
            <a:r>
              <a:rPr lang="en-US" sz="2200" dirty="0"/>
              <a:t>: </a:t>
            </a:r>
          </a:p>
          <a:p>
            <a:r>
              <a:rPr lang="en-US" sz="2200" dirty="0"/>
              <a:t>Before First Infusion</a:t>
            </a:r>
          </a:p>
          <a:p>
            <a:r>
              <a:rPr lang="en-US" sz="2200" dirty="0"/>
              <a:t>After 3-6 Infusions</a:t>
            </a:r>
          </a:p>
          <a:p>
            <a:r>
              <a:rPr lang="en-US" sz="2200" dirty="0"/>
              <a:t>Every other Week for First Month</a:t>
            </a:r>
          </a:p>
          <a:p>
            <a:r>
              <a:rPr lang="en-US" sz="2200" dirty="0"/>
              <a:t>Monthly for First Year</a:t>
            </a:r>
          </a:p>
          <a:p>
            <a:endParaRPr lang="en-US" dirty="0"/>
          </a:p>
        </p:txBody>
      </p:sp>
      <p:sp>
        <p:nvSpPr>
          <p:cNvPr id="3" name="TextBox 2">
            <a:extLst>
              <a:ext uri="{FF2B5EF4-FFF2-40B4-BE49-F238E27FC236}">
                <a16:creationId xmlns:a16="http://schemas.microsoft.com/office/drawing/2014/main" id="{F60784B5-E0DD-A64D-AD7B-BDF8D9398AAD}"/>
              </a:ext>
            </a:extLst>
          </p:cNvPr>
          <p:cNvSpPr txBox="1"/>
          <p:nvPr/>
        </p:nvSpPr>
        <p:spPr>
          <a:xfrm>
            <a:off x="8270696" y="6112516"/>
            <a:ext cx="3004027" cy="369332"/>
          </a:xfrm>
          <a:prstGeom prst="rect">
            <a:avLst/>
          </a:prstGeom>
          <a:noFill/>
        </p:spPr>
        <p:txBody>
          <a:bodyPr wrap="none" rtlCol="0">
            <a:spAutoFit/>
          </a:bodyPr>
          <a:lstStyle/>
          <a:p>
            <a:r>
              <a:rPr lang="en-US" dirty="0"/>
              <a:t>*Avoid versed if at all possible</a:t>
            </a:r>
          </a:p>
        </p:txBody>
      </p:sp>
      <p:sp>
        <p:nvSpPr>
          <p:cNvPr id="6" name="Footer Placeholder 5">
            <a:extLst>
              <a:ext uri="{FF2B5EF4-FFF2-40B4-BE49-F238E27FC236}">
                <a16:creationId xmlns:a16="http://schemas.microsoft.com/office/drawing/2014/main" id="{5368EB1F-0D26-B14E-8BFF-D56240299B2A}"/>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18309851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A581CE-8DF8-9E48-B88A-67D11163350F}"/>
              </a:ext>
            </a:extLst>
          </p:cNvPr>
          <p:cNvPicPr>
            <a:picLocks noChangeAspect="1"/>
          </p:cNvPicPr>
          <p:nvPr/>
        </p:nvPicPr>
        <p:blipFill>
          <a:blip r:embed="rId2"/>
          <a:stretch>
            <a:fillRect/>
          </a:stretch>
        </p:blipFill>
        <p:spPr>
          <a:xfrm>
            <a:off x="1371599" y="0"/>
            <a:ext cx="9983338" cy="6858000"/>
          </a:xfrm>
          <a:prstGeom prst="rect">
            <a:avLst/>
          </a:prstGeom>
        </p:spPr>
      </p:pic>
      <p:sp>
        <p:nvSpPr>
          <p:cNvPr id="2" name="Footer Placeholder 1">
            <a:extLst>
              <a:ext uri="{FF2B5EF4-FFF2-40B4-BE49-F238E27FC236}">
                <a16:creationId xmlns:a16="http://schemas.microsoft.com/office/drawing/2014/main" id="{B0720526-7F0E-3649-BAC0-00379134DE82}"/>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1912658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5913DE-410E-E745-BB9F-25B312B3A945}"/>
              </a:ext>
            </a:extLst>
          </p:cNvPr>
          <p:cNvPicPr>
            <a:picLocks noChangeAspect="1"/>
          </p:cNvPicPr>
          <p:nvPr/>
        </p:nvPicPr>
        <p:blipFill>
          <a:blip r:embed="rId2"/>
          <a:stretch>
            <a:fillRect/>
          </a:stretch>
        </p:blipFill>
        <p:spPr>
          <a:xfrm>
            <a:off x="577529" y="0"/>
            <a:ext cx="7952322" cy="6858000"/>
          </a:xfrm>
          <a:prstGeom prst="rect">
            <a:avLst/>
          </a:prstGeom>
        </p:spPr>
      </p:pic>
      <p:sp>
        <p:nvSpPr>
          <p:cNvPr id="2" name="Footer Placeholder 1">
            <a:extLst>
              <a:ext uri="{FF2B5EF4-FFF2-40B4-BE49-F238E27FC236}">
                <a16:creationId xmlns:a16="http://schemas.microsoft.com/office/drawing/2014/main" id="{D0E9251A-B62F-574D-B3C6-D0823435C922}"/>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706618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mn-lt"/>
              </a:rPr>
              <a:t>Chemical Compound of Ketamine</a:t>
            </a:r>
          </a:p>
        </p:txBody>
      </p:sp>
      <p:pic>
        <p:nvPicPr>
          <p:cNvPr id="4" name="Content Placeholder 3" descr="Ketamine Compound.p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90533" y="1776227"/>
            <a:ext cx="4410934" cy="3442888"/>
          </a:xfrm>
        </p:spPr>
      </p:pic>
      <p:sp>
        <p:nvSpPr>
          <p:cNvPr id="3" name="Footer Placeholder 2">
            <a:extLst>
              <a:ext uri="{FF2B5EF4-FFF2-40B4-BE49-F238E27FC236}">
                <a16:creationId xmlns:a16="http://schemas.microsoft.com/office/drawing/2014/main" id="{26F8A8E4-2637-B74E-9625-3DB822723BC3}"/>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2847144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CD11F5-9393-D24C-8B71-D552D798AB88}"/>
              </a:ext>
            </a:extLst>
          </p:cNvPr>
          <p:cNvPicPr>
            <a:picLocks noChangeAspect="1"/>
          </p:cNvPicPr>
          <p:nvPr/>
        </p:nvPicPr>
        <p:blipFill>
          <a:blip r:embed="rId2"/>
          <a:stretch>
            <a:fillRect/>
          </a:stretch>
        </p:blipFill>
        <p:spPr>
          <a:xfrm>
            <a:off x="457674" y="1053437"/>
            <a:ext cx="8547100" cy="4914900"/>
          </a:xfrm>
          <a:prstGeom prst="rect">
            <a:avLst/>
          </a:prstGeom>
        </p:spPr>
      </p:pic>
      <p:sp>
        <p:nvSpPr>
          <p:cNvPr id="2" name="Footer Placeholder 1">
            <a:extLst>
              <a:ext uri="{FF2B5EF4-FFF2-40B4-BE49-F238E27FC236}">
                <a16:creationId xmlns:a16="http://schemas.microsoft.com/office/drawing/2014/main" id="{37BB7904-2E0A-A64D-B4BA-E01C2D2E5190}"/>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2448390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639068-BDCB-8E4B-A0B7-420901BC9E69}"/>
              </a:ext>
            </a:extLst>
          </p:cNvPr>
          <p:cNvPicPr>
            <a:picLocks noChangeAspect="1"/>
          </p:cNvPicPr>
          <p:nvPr/>
        </p:nvPicPr>
        <p:blipFill>
          <a:blip r:embed="rId2"/>
          <a:stretch>
            <a:fillRect/>
          </a:stretch>
        </p:blipFill>
        <p:spPr>
          <a:xfrm>
            <a:off x="1364778" y="0"/>
            <a:ext cx="7071542" cy="6701051"/>
          </a:xfrm>
          <a:prstGeom prst="rect">
            <a:avLst/>
          </a:prstGeom>
        </p:spPr>
      </p:pic>
      <p:sp>
        <p:nvSpPr>
          <p:cNvPr id="2" name="Footer Placeholder 1">
            <a:extLst>
              <a:ext uri="{FF2B5EF4-FFF2-40B4-BE49-F238E27FC236}">
                <a16:creationId xmlns:a16="http://schemas.microsoft.com/office/drawing/2014/main" id="{A03719EE-31B7-7B42-BE0A-FB4528DBD567}"/>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24621909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FEC398-49EE-894C-932C-FEEF017D9F27}"/>
              </a:ext>
            </a:extLst>
          </p:cNvPr>
          <p:cNvPicPr>
            <a:picLocks noChangeAspect="1"/>
          </p:cNvPicPr>
          <p:nvPr/>
        </p:nvPicPr>
        <p:blipFill>
          <a:blip r:embed="rId2"/>
          <a:stretch>
            <a:fillRect/>
          </a:stretch>
        </p:blipFill>
        <p:spPr>
          <a:xfrm>
            <a:off x="1419367" y="-1"/>
            <a:ext cx="6882152" cy="7099443"/>
          </a:xfrm>
          <a:prstGeom prst="rect">
            <a:avLst/>
          </a:prstGeom>
        </p:spPr>
      </p:pic>
      <p:sp>
        <p:nvSpPr>
          <p:cNvPr id="2" name="Footer Placeholder 1">
            <a:extLst>
              <a:ext uri="{FF2B5EF4-FFF2-40B4-BE49-F238E27FC236}">
                <a16:creationId xmlns:a16="http://schemas.microsoft.com/office/drawing/2014/main" id="{EEABB783-EFD7-BD43-81A6-E654C3469EC0}"/>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29525340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FA13F2-CF62-3540-B741-998CDC152847}"/>
              </a:ext>
            </a:extLst>
          </p:cNvPr>
          <p:cNvPicPr>
            <a:picLocks noChangeAspect="1"/>
          </p:cNvPicPr>
          <p:nvPr/>
        </p:nvPicPr>
        <p:blipFill>
          <a:blip r:embed="rId2"/>
          <a:stretch>
            <a:fillRect/>
          </a:stretch>
        </p:blipFill>
        <p:spPr>
          <a:xfrm>
            <a:off x="1132764" y="-667821"/>
            <a:ext cx="7086562" cy="7767263"/>
          </a:xfrm>
          <a:prstGeom prst="rect">
            <a:avLst/>
          </a:prstGeom>
        </p:spPr>
      </p:pic>
      <p:sp>
        <p:nvSpPr>
          <p:cNvPr id="2" name="Footer Placeholder 1">
            <a:extLst>
              <a:ext uri="{FF2B5EF4-FFF2-40B4-BE49-F238E27FC236}">
                <a16:creationId xmlns:a16="http://schemas.microsoft.com/office/drawing/2014/main" id="{CE54DC2A-4BA3-CD4D-8802-B5D3B0037B6F}"/>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1039021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BA8CD8-D182-844E-B602-70396D9CC4C7}"/>
              </a:ext>
            </a:extLst>
          </p:cNvPr>
          <p:cNvPicPr>
            <a:picLocks noChangeAspect="1"/>
          </p:cNvPicPr>
          <p:nvPr/>
        </p:nvPicPr>
        <p:blipFill>
          <a:blip r:embed="rId2"/>
          <a:stretch>
            <a:fillRect/>
          </a:stretch>
        </p:blipFill>
        <p:spPr>
          <a:xfrm>
            <a:off x="1269241" y="-842480"/>
            <a:ext cx="7032277" cy="7700480"/>
          </a:xfrm>
          <a:prstGeom prst="rect">
            <a:avLst/>
          </a:prstGeom>
        </p:spPr>
      </p:pic>
      <p:sp>
        <p:nvSpPr>
          <p:cNvPr id="2" name="Footer Placeholder 1">
            <a:extLst>
              <a:ext uri="{FF2B5EF4-FFF2-40B4-BE49-F238E27FC236}">
                <a16:creationId xmlns:a16="http://schemas.microsoft.com/office/drawing/2014/main" id="{464A05EF-FF24-9F45-948E-777C1889A874}"/>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16167847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7EBBDD-EF8E-EB49-B959-A2969EB5DA9B}"/>
              </a:ext>
            </a:extLst>
          </p:cNvPr>
          <p:cNvPicPr>
            <a:picLocks noChangeAspect="1"/>
          </p:cNvPicPr>
          <p:nvPr/>
        </p:nvPicPr>
        <p:blipFill>
          <a:blip r:embed="rId2"/>
          <a:stretch>
            <a:fillRect/>
          </a:stretch>
        </p:blipFill>
        <p:spPr>
          <a:xfrm>
            <a:off x="1023583" y="-1"/>
            <a:ext cx="7267662" cy="7243281"/>
          </a:xfrm>
          <a:prstGeom prst="rect">
            <a:avLst/>
          </a:prstGeom>
        </p:spPr>
      </p:pic>
      <p:sp>
        <p:nvSpPr>
          <p:cNvPr id="2" name="Footer Placeholder 1">
            <a:extLst>
              <a:ext uri="{FF2B5EF4-FFF2-40B4-BE49-F238E27FC236}">
                <a16:creationId xmlns:a16="http://schemas.microsoft.com/office/drawing/2014/main" id="{9E1D61FF-F550-5F43-B761-98281C60E06D}"/>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42370541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mn-lt"/>
              </a:rPr>
              <a:t>Future of Ketamine</a:t>
            </a:r>
          </a:p>
        </p:txBody>
      </p:sp>
      <p:sp>
        <p:nvSpPr>
          <p:cNvPr id="3" name="Content Placeholder 2"/>
          <p:cNvSpPr>
            <a:spLocks noGrp="1"/>
          </p:cNvSpPr>
          <p:nvPr>
            <p:ph idx="1"/>
          </p:nvPr>
        </p:nvSpPr>
        <p:spPr>
          <a:xfrm>
            <a:off x="609600" y="1690688"/>
            <a:ext cx="10972800" cy="4708525"/>
          </a:xfrm>
        </p:spPr>
        <p:txBody>
          <a:bodyPr>
            <a:normAutofit/>
          </a:bodyPr>
          <a:lstStyle/>
          <a:p>
            <a:r>
              <a:rPr lang="en-US" dirty="0"/>
              <a:t>With so many off label uses being studied, some researchers are predicting that Ketamine will soon be listed as more than just an anesthetic.</a:t>
            </a:r>
          </a:p>
          <a:p>
            <a:r>
              <a:rPr lang="en-US" dirty="0"/>
              <a:t>Researchers are also assessing similar compounds to Ketamine that could deliver similar results to Ketamine without the more untoward side effects and would be able to qualify for patent protection. Update 9/2/2018 J&amp;J filed for FDA Marketing Application for </a:t>
            </a:r>
            <a:r>
              <a:rPr lang="en-US" dirty="0" err="1"/>
              <a:t>Esketamine</a:t>
            </a:r>
            <a:r>
              <a:rPr lang="en-US" dirty="0"/>
              <a:t> Nasal Spray for Depression.</a:t>
            </a:r>
          </a:p>
          <a:p>
            <a:r>
              <a:rPr lang="en-US" dirty="0"/>
              <a:t>Approved early 2019 (</a:t>
            </a:r>
            <a:r>
              <a:rPr lang="en-US" dirty="0" err="1"/>
              <a:t>Sparvato</a:t>
            </a:r>
            <a:r>
              <a:rPr lang="en-US" dirty="0"/>
              <a:t> Trade name). </a:t>
            </a:r>
          </a:p>
          <a:p>
            <a:r>
              <a:rPr lang="en-US" dirty="0"/>
              <a:t>Requires REMs certification for storage and monitoring.</a:t>
            </a:r>
          </a:p>
        </p:txBody>
      </p:sp>
      <p:sp>
        <p:nvSpPr>
          <p:cNvPr id="4" name="Footer Placeholder 3">
            <a:extLst>
              <a:ext uri="{FF2B5EF4-FFF2-40B4-BE49-F238E27FC236}">
                <a16:creationId xmlns:a16="http://schemas.microsoft.com/office/drawing/2014/main" id="{A38F177D-206C-BD4D-8A1F-36B986C2D088}"/>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32551724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D5C79-896F-4189-AF84-9A14B6300A2C}"/>
              </a:ext>
            </a:extLst>
          </p:cNvPr>
          <p:cNvSpPr>
            <a:spLocks noGrp="1"/>
          </p:cNvSpPr>
          <p:nvPr>
            <p:ph type="title"/>
          </p:nvPr>
        </p:nvSpPr>
        <p:spPr/>
        <p:txBody>
          <a:bodyPr/>
          <a:lstStyle/>
          <a:p>
            <a:r>
              <a:rPr lang="en-US" dirty="0"/>
              <a:t>Reference List</a:t>
            </a:r>
          </a:p>
        </p:txBody>
      </p:sp>
      <p:sp>
        <p:nvSpPr>
          <p:cNvPr id="3" name="Content Placeholder 2">
            <a:extLst>
              <a:ext uri="{FF2B5EF4-FFF2-40B4-BE49-F238E27FC236}">
                <a16:creationId xmlns:a16="http://schemas.microsoft.com/office/drawing/2014/main" id="{9F97B972-091E-4BF7-B432-950B14D4BAA5}"/>
              </a:ext>
            </a:extLst>
          </p:cNvPr>
          <p:cNvSpPr>
            <a:spLocks noGrp="1"/>
          </p:cNvSpPr>
          <p:nvPr>
            <p:ph idx="1"/>
          </p:nvPr>
        </p:nvSpPr>
        <p:spPr>
          <a:xfrm>
            <a:off x="609600" y="1600201"/>
            <a:ext cx="10972800" cy="4737537"/>
          </a:xfrm>
        </p:spPr>
        <p:txBody>
          <a:bodyPr>
            <a:normAutofit fontScale="55000" lnSpcReduction="20000"/>
          </a:bodyPr>
          <a:lstStyle/>
          <a:p>
            <a:pPr marL="514350" indent="-514350">
              <a:lnSpc>
                <a:spcPct val="120000"/>
              </a:lnSpc>
              <a:buFont typeface="+mj-lt"/>
              <a:buAutoNum type="arabicPeriod"/>
            </a:pPr>
            <a:r>
              <a:rPr lang="en-US" dirty="0"/>
              <a:t>Domino EF . Taming the ketamine tiger. 1965. </a:t>
            </a:r>
            <a:r>
              <a:rPr lang="en-US" i="1" dirty="0"/>
              <a:t>Anesthesiology</a:t>
            </a:r>
            <a:r>
              <a:rPr lang="en-US" dirty="0"/>
              <a:t> 2010; </a:t>
            </a:r>
            <a:r>
              <a:rPr lang="en-US" b="1" dirty="0"/>
              <a:t>113</a:t>
            </a:r>
            <a:r>
              <a:rPr lang="en-US" dirty="0"/>
              <a:t>: 678–684.</a:t>
            </a:r>
          </a:p>
          <a:p>
            <a:pPr marL="514350" indent="-514350">
              <a:lnSpc>
                <a:spcPct val="120000"/>
              </a:lnSpc>
              <a:buFont typeface="+mj-lt"/>
              <a:buAutoNum type="arabicPeriod"/>
            </a:pPr>
            <a:r>
              <a:rPr lang="en-US" dirty="0" err="1"/>
              <a:t>Zanos</a:t>
            </a:r>
            <a:r>
              <a:rPr lang="en-US" dirty="0"/>
              <a:t> P, Gould TD. Mechanisms of ketamine action as an antidepressant. </a:t>
            </a:r>
            <a:r>
              <a:rPr lang="en-US" i="1" dirty="0"/>
              <a:t>Mol Psychiatry</a:t>
            </a:r>
            <a:r>
              <a:rPr lang="en-US" dirty="0"/>
              <a:t>. 2018;23(4):801-811. doi:10.1038/mp.2017.255</a:t>
            </a:r>
          </a:p>
          <a:p>
            <a:pPr marL="514350" indent="-514350">
              <a:lnSpc>
                <a:spcPct val="120000"/>
              </a:lnSpc>
              <a:buFont typeface="+mj-lt"/>
              <a:buAutoNum type="arabicPeriod"/>
            </a:pPr>
            <a:r>
              <a:rPr lang="en-US" dirty="0" err="1"/>
              <a:t>Aleksandrova</a:t>
            </a:r>
            <a:r>
              <a:rPr lang="en-US" dirty="0"/>
              <a:t> LR, Phillips AG, Wang YT. Antidepressant effects of ketamine and the roles of AMPA glutamate receptors and other mechanisms beyond NMDA receptor antagonism. </a:t>
            </a:r>
            <a:r>
              <a:rPr lang="en-US" i="1" dirty="0"/>
              <a:t>J Psychiatry </a:t>
            </a:r>
            <a:r>
              <a:rPr lang="en-US" i="1" dirty="0" err="1"/>
              <a:t>Neurosci</a:t>
            </a:r>
            <a:r>
              <a:rPr lang="en-US" dirty="0"/>
              <a:t>. 2017;42(4):222-229. doi:10.1503/jpn.160175</a:t>
            </a:r>
          </a:p>
          <a:p>
            <a:pPr marL="514350" indent="-514350">
              <a:lnSpc>
                <a:spcPct val="120000"/>
              </a:lnSpc>
              <a:buFont typeface="+mj-lt"/>
              <a:buAutoNum type="arabicPeriod"/>
            </a:pPr>
            <a:r>
              <a:rPr lang="en-US" dirty="0"/>
              <a:t>Ketamine blocks bursting in the lateral habenula to rapidly relieve depression: </a:t>
            </a:r>
            <a:r>
              <a:rPr lang="en-US" u="sng" dirty="0">
                <a:hlinkClick r:id="rId2">
                  <a:extLst>
                    <a:ext uri="{A12FA001-AC4F-418D-AE19-62706E023703}">
                      <ahyp:hlinkClr xmlns:ahyp="http://schemas.microsoft.com/office/drawing/2018/hyperlinkcolor" val="tx"/>
                    </a:ext>
                  </a:extLst>
                </a:hlinkClick>
              </a:rPr>
              <a:t>Yan Yang</a:t>
            </a:r>
            <a:r>
              <a:rPr lang="en-US" dirty="0"/>
              <a:t>, </a:t>
            </a:r>
            <a:r>
              <a:rPr lang="en-US" u="sng" dirty="0">
                <a:hlinkClick r:id="rId2">
                  <a:extLst>
                    <a:ext uri="{A12FA001-AC4F-418D-AE19-62706E023703}">
                      <ahyp:hlinkClr xmlns:ahyp="http://schemas.microsoft.com/office/drawing/2018/hyperlinkcolor" val="tx"/>
                    </a:ext>
                  </a:extLst>
                </a:hlinkClick>
              </a:rPr>
              <a:t>Yihui Cui</a:t>
            </a:r>
            <a:r>
              <a:rPr lang="en-US" dirty="0"/>
              <a:t>, </a:t>
            </a:r>
            <a:r>
              <a:rPr lang="en-US" u="sng" dirty="0">
                <a:hlinkClick r:id="rId2">
                  <a:extLst>
                    <a:ext uri="{A12FA001-AC4F-418D-AE19-62706E023703}">
                      <ahyp:hlinkClr xmlns:ahyp="http://schemas.microsoft.com/office/drawing/2018/hyperlinkcolor" val="tx"/>
                    </a:ext>
                  </a:extLst>
                </a:hlinkClick>
              </a:rPr>
              <a:t>Kangning Sang</a:t>
            </a:r>
            <a:r>
              <a:rPr lang="en-US" dirty="0"/>
              <a:t>, </a:t>
            </a:r>
            <a:r>
              <a:rPr lang="en-US" u="sng" dirty="0">
                <a:hlinkClick r:id="rId2">
                  <a:extLst>
                    <a:ext uri="{A12FA001-AC4F-418D-AE19-62706E023703}">
                      <ahyp:hlinkClr xmlns:ahyp="http://schemas.microsoft.com/office/drawing/2018/hyperlinkcolor" val="tx"/>
                    </a:ext>
                  </a:extLst>
                </a:hlinkClick>
              </a:rPr>
              <a:t>Yiyan Dong</a:t>
            </a:r>
            <a:r>
              <a:rPr lang="en-US" dirty="0"/>
              <a:t>, </a:t>
            </a:r>
            <a:r>
              <a:rPr lang="en-US" u="sng" dirty="0">
                <a:hlinkClick r:id="rId2">
                  <a:extLst>
                    <a:ext uri="{A12FA001-AC4F-418D-AE19-62706E023703}">
                      <ahyp:hlinkClr xmlns:ahyp="http://schemas.microsoft.com/office/drawing/2018/hyperlinkcolor" val="tx"/>
                    </a:ext>
                  </a:extLst>
                </a:hlinkClick>
              </a:rPr>
              <a:t>Zheyi Ni</a:t>
            </a:r>
            <a:r>
              <a:rPr lang="en-US" dirty="0"/>
              <a:t>, </a:t>
            </a:r>
            <a:r>
              <a:rPr lang="en-US" u="sng" dirty="0">
                <a:hlinkClick r:id="rId2">
                  <a:extLst>
                    <a:ext uri="{A12FA001-AC4F-418D-AE19-62706E023703}">
                      <ahyp:hlinkClr xmlns:ahyp="http://schemas.microsoft.com/office/drawing/2018/hyperlinkcolor" val="tx"/>
                    </a:ext>
                  </a:extLst>
                </a:hlinkClick>
              </a:rPr>
              <a:t>Shuangshuang Ma</a:t>
            </a:r>
            <a:r>
              <a:rPr lang="en-US" dirty="0"/>
              <a:t>&amp; </a:t>
            </a:r>
            <a:r>
              <a:rPr lang="en-US" u="sng" dirty="0">
                <a:hlinkClick r:id="rId2">
                  <a:extLst>
                    <a:ext uri="{A12FA001-AC4F-418D-AE19-62706E023703}">
                      <ahyp:hlinkClr xmlns:ahyp="http://schemas.microsoft.com/office/drawing/2018/hyperlinkcolor" val="tx"/>
                    </a:ext>
                  </a:extLst>
                </a:hlinkClick>
              </a:rPr>
              <a:t>Hailan Hu</a:t>
            </a:r>
            <a:r>
              <a:rPr lang="en-US" u="sng" dirty="0"/>
              <a:t> </a:t>
            </a:r>
            <a:r>
              <a:rPr lang="en-US" i="1" dirty="0"/>
              <a:t>Nature</a:t>
            </a:r>
            <a:r>
              <a:rPr lang="en-US" dirty="0"/>
              <a:t> </a:t>
            </a:r>
            <a:r>
              <a:rPr lang="en-US" b="1" dirty="0"/>
              <a:t>volume554</a:t>
            </a:r>
            <a:r>
              <a:rPr lang="en-US" dirty="0"/>
              <a:t>, pages317–322 (15 February 2018)</a:t>
            </a:r>
          </a:p>
          <a:p>
            <a:pPr marL="514350" indent="-514350">
              <a:lnSpc>
                <a:spcPct val="120000"/>
              </a:lnSpc>
              <a:buFont typeface="+mj-lt"/>
              <a:buAutoNum type="arabicPeriod"/>
            </a:pPr>
            <a:r>
              <a:rPr lang="en-US" dirty="0"/>
              <a:t>Gales, A, Maxwell, S. Ketamine: Recent evidence and current uses. ATOTW 2018;381:1-7</a:t>
            </a:r>
          </a:p>
          <a:p>
            <a:pPr marL="514350" indent="-514350">
              <a:lnSpc>
                <a:spcPct val="120000"/>
              </a:lnSpc>
              <a:buFont typeface="+mj-lt"/>
              <a:buAutoNum type="arabicPeriod"/>
            </a:pPr>
            <a:r>
              <a:rPr lang="en-US" dirty="0"/>
              <a:t>Kurdi MS, </a:t>
            </a:r>
            <a:r>
              <a:rPr lang="en-US" dirty="0" err="1"/>
              <a:t>Theerth</a:t>
            </a:r>
            <a:r>
              <a:rPr lang="en-US" dirty="0"/>
              <a:t> KA, Deva RS. Ketamine: Current applications in anesthesia, pain, and critical care. </a:t>
            </a:r>
            <a:r>
              <a:rPr lang="en-US" i="1" dirty="0" err="1"/>
              <a:t>Anesth</a:t>
            </a:r>
            <a:r>
              <a:rPr lang="en-US" i="1" dirty="0"/>
              <a:t> Essays Res</a:t>
            </a:r>
            <a:r>
              <a:rPr lang="en-US" dirty="0"/>
              <a:t>. 2014;8(3):283-290. doi:10.4103/0259-1162.143110</a:t>
            </a:r>
          </a:p>
          <a:p>
            <a:pPr marL="514350" indent="-514350">
              <a:lnSpc>
                <a:spcPct val="120000"/>
              </a:lnSpc>
              <a:buFont typeface="+mj-lt"/>
              <a:buAutoNum type="arabicPeriod"/>
            </a:pPr>
            <a:r>
              <a:rPr lang="en-US" dirty="0" err="1"/>
              <a:t>Corriger</a:t>
            </a:r>
            <a:r>
              <a:rPr lang="en-US" dirty="0"/>
              <a:t> A, Pickering G. Ketamine and depression: a narrative review. </a:t>
            </a:r>
            <a:r>
              <a:rPr lang="en-US" i="1" dirty="0"/>
              <a:t>Drug Des </a:t>
            </a:r>
            <a:r>
              <a:rPr lang="en-US" i="1" dirty="0" err="1"/>
              <a:t>Devel</a:t>
            </a:r>
            <a:r>
              <a:rPr lang="en-US" i="1" dirty="0"/>
              <a:t> </a:t>
            </a:r>
            <a:r>
              <a:rPr lang="en-US" i="1" dirty="0" err="1"/>
              <a:t>Ther</a:t>
            </a:r>
            <a:r>
              <a:rPr lang="en-US" dirty="0"/>
              <a:t>. 2019;13:3051-3067. Published 2019 Aug 27. doi:10.2147/DDDT.S221437</a:t>
            </a:r>
          </a:p>
          <a:p>
            <a:pPr marL="514350" indent="-514350">
              <a:lnSpc>
                <a:spcPct val="120000"/>
              </a:lnSpc>
              <a:buFont typeface="+mj-lt"/>
              <a:buAutoNum type="arabicPeriod"/>
            </a:pPr>
            <a:r>
              <a:rPr lang="en-US" dirty="0"/>
              <a:t>Han Y, Chen J, Zou D, et al. Efficacy of ketamine in the rapid treatment of major depressive disorder: a meta-analysis of randomized, double-blind, placebo-controlled studies. </a:t>
            </a:r>
            <a:r>
              <a:rPr lang="en-US" i="1" dirty="0" err="1"/>
              <a:t>Neuropsychiatr</a:t>
            </a:r>
            <a:r>
              <a:rPr lang="en-US" i="1" dirty="0"/>
              <a:t> Dis Treat</a:t>
            </a:r>
            <a:r>
              <a:rPr lang="en-US" dirty="0"/>
              <a:t>. 2016;12:2859-2867. Published 2016 Nov 3. doi:10.2147/NDT.S117146</a:t>
            </a:r>
          </a:p>
          <a:p>
            <a:pPr marL="514350" indent="-514350">
              <a:buFont typeface="+mj-lt"/>
              <a:buAutoNum type="arabicPeriod"/>
            </a:pPr>
            <a:endParaRPr lang="en-US" dirty="0"/>
          </a:p>
          <a:p>
            <a:pPr marL="514350" indent="-514350">
              <a:buFont typeface="+mj-lt"/>
              <a:buAutoNum type="arabicPeriod"/>
            </a:pPr>
            <a:endParaRPr lang="en-US" dirty="0">
              <a:solidFill>
                <a:srgbClr val="FF0000"/>
              </a:solidFill>
            </a:endParaRPr>
          </a:p>
        </p:txBody>
      </p:sp>
      <p:sp>
        <p:nvSpPr>
          <p:cNvPr id="4" name="Footer Placeholder 3">
            <a:extLst>
              <a:ext uri="{FF2B5EF4-FFF2-40B4-BE49-F238E27FC236}">
                <a16:creationId xmlns:a16="http://schemas.microsoft.com/office/drawing/2014/main" id="{EA44D64C-8472-2D49-B415-74380B3899FF}"/>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21606666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D5C79-896F-4189-AF84-9A14B6300A2C}"/>
              </a:ext>
            </a:extLst>
          </p:cNvPr>
          <p:cNvSpPr>
            <a:spLocks noGrp="1"/>
          </p:cNvSpPr>
          <p:nvPr>
            <p:ph type="title"/>
          </p:nvPr>
        </p:nvSpPr>
        <p:spPr/>
        <p:txBody>
          <a:bodyPr/>
          <a:lstStyle/>
          <a:p>
            <a:r>
              <a:rPr lang="en-US" dirty="0"/>
              <a:t>Reference List</a:t>
            </a:r>
          </a:p>
        </p:txBody>
      </p:sp>
      <p:sp>
        <p:nvSpPr>
          <p:cNvPr id="3" name="Content Placeholder 2">
            <a:extLst>
              <a:ext uri="{FF2B5EF4-FFF2-40B4-BE49-F238E27FC236}">
                <a16:creationId xmlns:a16="http://schemas.microsoft.com/office/drawing/2014/main" id="{9F97B972-091E-4BF7-B432-950B14D4BAA5}"/>
              </a:ext>
            </a:extLst>
          </p:cNvPr>
          <p:cNvSpPr>
            <a:spLocks noGrp="1"/>
          </p:cNvSpPr>
          <p:nvPr>
            <p:ph idx="1"/>
          </p:nvPr>
        </p:nvSpPr>
        <p:spPr/>
        <p:txBody>
          <a:bodyPr>
            <a:normAutofit fontScale="70000" lnSpcReduction="20000"/>
          </a:bodyPr>
          <a:lstStyle/>
          <a:p>
            <a:pPr marL="514350" indent="-514350">
              <a:lnSpc>
                <a:spcPct val="120000"/>
              </a:lnSpc>
              <a:buFont typeface="+mj-lt"/>
              <a:buAutoNum type="arabicPeriod" startAt="9"/>
            </a:pPr>
            <a:r>
              <a:rPr lang="en-US" sz="2600" dirty="0"/>
              <a:t>Feder A, </a:t>
            </a:r>
            <a:r>
              <a:rPr lang="en-US" sz="2600" dirty="0" err="1"/>
              <a:t>Parides</a:t>
            </a:r>
            <a:r>
              <a:rPr lang="en-US" sz="2600" dirty="0"/>
              <a:t> M, </a:t>
            </a:r>
            <a:r>
              <a:rPr lang="en-US" sz="2600" dirty="0" err="1"/>
              <a:t>Murrough</a:t>
            </a:r>
            <a:r>
              <a:rPr lang="en-US" sz="2600" dirty="0"/>
              <a:t> JW, et al.</a:t>
            </a:r>
            <a:r>
              <a:rPr lang="en-US" sz="2600" u="sng" dirty="0">
                <a:hlinkClick r:id="rId2">
                  <a:extLst>
                    <a:ext uri="{A12FA001-AC4F-418D-AE19-62706E023703}">
                      <ahyp:hlinkClr xmlns:ahyp="http://schemas.microsoft.com/office/drawing/2018/hyperlinkcolor" val="tx"/>
                    </a:ext>
                  </a:extLst>
                </a:hlinkClick>
              </a:rPr>
              <a:t> Efficacy of intravenous ketamine for treatment of chronic posttraumatic stress disorder: a randomized clinical trial</a:t>
            </a:r>
            <a:r>
              <a:rPr lang="en-US" sz="2600" dirty="0"/>
              <a:t>. </a:t>
            </a:r>
            <a:r>
              <a:rPr lang="en-US" sz="2600" i="1" dirty="0"/>
              <a:t>JAMA Psychiatry</a:t>
            </a:r>
            <a:r>
              <a:rPr lang="en-US" sz="2600" dirty="0"/>
              <a:t>. 2014;71(6):681-688.  </a:t>
            </a:r>
          </a:p>
          <a:p>
            <a:pPr marL="514350" indent="-514350">
              <a:lnSpc>
                <a:spcPct val="120000"/>
              </a:lnSpc>
              <a:buFont typeface="+mj-lt"/>
              <a:buAutoNum type="arabicPeriod" startAt="9"/>
            </a:pPr>
            <a:r>
              <a:rPr lang="en-US" sz="2600" dirty="0" err="1"/>
              <a:t>Dadiomov</a:t>
            </a:r>
            <a:r>
              <a:rPr lang="en-US" sz="2600" dirty="0"/>
              <a:t> D, Lee K. The effects of ketamine on suicidality across various formulations and study settings. </a:t>
            </a:r>
            <a:r>
              <a:rPr lang="en-US" sz="2600" i="1" dirty="0" err="1"/>
              <a:t>Ment</a:t>
            </a:r>
            <a:r>
              <a:rPr lang="en-US" sz="2600" i="1" dirty="0"/>
              <a:t> Health Clin</a:t>
            </a:r>
            <a:r>
              <a:rPr lang="en-US" sz="2600" dirty="0"/>
              <a:t>. 2019;9(1):48-60. Published 2019 Jan 4. doi:10.9740/mhc.2019.01.048</a:t>
            </a:r>
          </a:p>
          <a:p>
            <a:pPr marL="514350" indent="-514350">
              <a:lnSpc>
                <a:spcPct val="120000"/>
              </a:lnSpc>
              <a:buFont typeface="+mj-lt"/>
              <a:buAutoNum type="arabicPeriod" startAt="9"/>
            </a:pPr>
            <a:r>
              <a:rPr lang="en-US" sz="2600" dirty="0"/>
              <a:t>Aura in some patients with familial hemiplegic migraine can be stopped by intranasal ketamine H. </a:t>
            </a:r>
            <a:r>
              <a:rPr lang="en-US" sz="2600" dirty="0" err="1"/>
              <a:t>Kaube</a:t>
            </a:r>
            <a:r>
              <a:rPr lang="en-US" sz="2600" dirty="0"/>
              <a:t>, J. Herzog, T. </a:t>
            </a:r>
            <a:r>
              <a:rPr lang="en-US" sz="2600" dirty="0" err="1"/>
              <a:t>Käufer</a:t>
            </a:r>
            <a:r>
              <a:rPr lang="en-US" sz="2600" dirty="0"/>
              <a:t>, M. </a:t>
            </a:r>
            <a:r>
              <a:rPr lang="en-US" sz="2600" dirty="0" err="1"/>
              <a:t>Dichgans</a:t>
            </a:r>
            <a:r>
              <a:rPr lang="en-US" sz="2600" dirty="0"/>
              <a:t>, H.C. Diener Neurology Jul 2000, 55 (1) 139-141; DOI: 10.1212/WNL.55.1.139</a:t>
            </a:r>
          </a:p>
          <a:p>
            <a:pPr marL="514350" indent="-514350">
              <a:lnSpc>
                <a:spcPct val="120000"/>
              </a:lnSpc>
              <a:buFont typeface="+mj-lt"/>
              <a:buAutoNum type="arabicPeriod" startAt="9"/>
            </a:pPr>
            <a:r>
              <a:rPr lang="en-US" sz="2600" dirty="0">
                <a:hlinkClick r:id="rId3"/>
              </a:rPr>
              <a:t>https://migraine.com/blog/ketamine-for-management/</a:t>
            </a:r>
            <a:endParaRPr lang="en-US" sz="2600" dirty="0"/>
          </a:p>
          <a:p>
            <a:pPr marL="514350" indent="-514350">
              <a:lnSpc>
                <a:spcPct val="120000"/>
              </a:lnSpc>
              <a:buFont typeface="+mj-lt"/>
              <a:buAutoNum type="arabicPeriod" startAt="9"/>
            </a:pPr>
            <a:r>
              <a:rPr lang="en-US" sz="2600" dirty="0" err="1"/>
              <a:t>Orhurhu</a:t>
            </a:r>
            <a:r>
              <a:rPr lang="en-US" sz="2600" dirty="0"/>
              <a:t>, </a:t>
            </a:r>
            <a:r>
              <a:rPr lang="en-US" sz="2600" dirty="0" err="1"/>
              <a:t>Vwaire</a:t>
            </a:r>
            <a:r>
              <a:rPr lang="en-US" sz="2600" dirty="0"/>
              <a:t> MD, MPH</a:t>
            </a:r>
            <a:r>
              <a:rPr lang="en-US" sz="2600" baseline="30000" dirty="0"/>
              <a:t>*</a:t>
            </a:r>
            <a:r>
              <a:rPr lang="en-US" sz="2600" dirty="0"/>
              <a:t>; </a:t>
            </a:r>
            <a:r>
              <a:rPr lang="en-US" sz="2600" dirty="0" err="1"/>
              <a:t>Orhurhu</a:t>
            </a:r>
            <a:r>
              <a:rPr lang="en-US" sz="2600" dirty="0"/>
              <a:t>, Mariam </a:t>
            </a:r>
            <a:r>
              <a:rPr lang="en-US" sz="2600" dirty="0" err="1"/>
              <a:t>Salisu</a:t>
            </a:r>
            <a:r>
              <a:rPr lang="en-US" sz="2600" dirty="0"/>
              <a:t> MD, MPH</a:t>
            </a:r>
            <a:r>
              <a:rPr lang="en-US" sz="2600" baseline="30000" dirty="0"/>
              <a:t>†</a:t>
            </a:r>
            <a:r>
              <a:rPr lang="en-US" sz="2600" dirty="0"/>
              <a:t>; Bhatia, Anuj MD, FRCPC</a:t>
            </a:r>
            <a:r>
              <a:rPr lang="en-US" sz="2600" baseline="30000" dirty="0"/>
              <a:t>‡</a:t>
            </a:r>
            <a:r>
              <a:rPr lang="en-US" sz="2600" dirty="0"/>
              <a:t>; Cohen, Steven P. MD</a:t>
            </a:r>
            <a:r>
              <a:rPr lang="en-US" sz="2600" baseline="30000" dirty="0"/>
              <a:t>§,‖</a:t>
            </a:r>
            <a:r>
              <a:rPr lang="en-US" sz="2600" dirty="0"/>
              <a:t> Ketamine Infusions for Chronic Pain: A Systematic Review and Meta-analysis of Randomized Controlled Trials, Anesthesia &amp; Analgesia: July 2019 - Volume 129 - Issue 1 - p 241-254 </a:t>
            </a:r>
            <a:r>
              <a:rPr lang="en-US" sz="2600" dirty="0" err="1"/>
              <a:t>doi</a:t>
            </a:r>
            <a:r>
              <a:rPr lang="en-US" sz="2600" dirty="0"/>
              <a:t>: 10.1213/ANE.0000000000004185    </a:t>
            </a:r>
          </a:p>
          <a:p>
            <a:pPr marL="0" indent="0">
              <a:buNone/>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solidFill>
                <a:srgbClr val="FF0000"/>
              </a:solidFill>
            </a:endParaRPr>
          </a:p>
        </p:txBody>
      </p:sp>
      <p:sp>
        <p:nvSpPr>
          <p:cNvPr id="4" name="Footer Placeholder 3">
            <a:extLst>
              <a:ext uri="{FF2B5EF4-FFF2-40B4-BE49-F238E27FC236}">
                <a16:creationId xmlns:a16="http://schemas.microsoft.com/office/drawing/2014/main" id="{29C6AA22-288F-834F-8549-7B65E687A41C}"/>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15431557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D22A9F5-86BA-C142-9C14-4336F6AB815C}"/>
              </a:ext>
            </a:extLst>
          </p:cNvPr>
          <p:cNvSpPr txBox="1">
            <a:spLocks/>
          </p:cNvSpPr>
          <p:nvPr/>
        </p:nvSpPr>
        <p:spPr>
          <a:xfrm>
            <a:off x="774156" y="2054243"/>
            <a:ext cx="10643687" cy="158812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i="0" kern="1200">
                <a:solidFill>
                  <a:srgbClr val="005C98"/>
                </a:solidFill>
                <a:latin typeface="Arial" panose="020B0604020202020204" pitchFamily="34" charset="0"/>
                <a:ea typeface="+mj-ea"/>
                <a:cs typeface="Arial" panose="020B0604020202020204" pitchFamily="34" charset="0"/>
              </a:defRPr>
            </a:lvl1pPr>
          </a:lstStyle>
          <a:p>
            <a:pPr>
              <a:lnSpc>
                <a:spcPct val="90000"/>
              </a:lnSpc>
            </a:pPr>
            <a:r>
              <a:rPr lang="en-US" sz="8800" dirty="0"/>
              <a:t>Thank you </a:t>
            </a:r>
          </a:p>
          <a:p>
            <a:pPr>
              <a:lnSpc>
                <a:spcPct val="90000"/>
              </a:lnSpc>
            </a:pPr>
            <a:r>
              <a:rPr lang="en-US" sz="8800" dirty="0"/>
              <a:t>for attending!</a:t>
            </a:r>
          </a:p>
        </p:txBody>
      </p:sp>
      <p:sp>
        <p:nvSpPr>
          <p:cNvPr id="2" name="Footer Placeholder 1">
            <a:extLst>
              <a:ext uri="{FF2B5EF4-FFF2-40B4-BE49-F238E27FC236}">
                <a16:creationId xmlns:a16="http://schemas.microsoft.com/office/drawing/2014/main" id="{A177AC2B-B1D8-9045-8F19-5C60D4A21227}"/>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677614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mn-lt"/>
              </a:rPr>
              <a:t>The History of Ketamine</a:t>
            </a:r>
          </a:p>
        </p:txBody>
      </p:sp>
      <p:sp>
        <p:nvSpPr>
          <p:cNvPr id="3" name="Content Placeholder 2"/>
          <p:cNvSpPr>
            <a:spLocks noGrp="1"/>
          </p:cNvSpPr>
          <p:nvPr>
            <p:ph idx="1"/>
          </p:nvPr>
        </p:nvSpPr>
        <p:spPr>
          <a:xfrm>
            <a:off x="609600" y="1600204"/>
            <a:ext cx="10972800" cy="4827490"/>
          </a:xfrm>
        </p:spPr>
        <p:txBody>
          <a:bodyPr>
            <a:normAutofit/>
          </a:bodyPr>
          <a:lstStyle/>
          <a:p>
            <a:r>
              <a:rPr lang="en-US" sz="2800" dirty="0"/>
              <a:t>First synthesized in 1962 by American Scientist Calvin Stevens</a:t>
            </a:r>
            <a:r>
              <a:rPr lang="en-US" sz="2800" baseline="30000" dirty="0"/>
              <a:t>1</a:t>
            </a:r>
            <a:r>
              <a:rPr lang="en-US" sz="2800" dirty="0"/>
              <a:t>.</a:t>
            </a:r>
          </a:p>
          <a:p>
            <a:pPr marL="0" indent="0">
              <a:buNone/>
            </a:pPr>
            <a:endParaRPr lang="en-US" sz="2800" dirty="0"/>
          </a:p>
          <a:p>
            <a:r>
              <a:rPr lang="en-US" sz="2800" dirty="0"/>
              <a:t>Originally named Cl-581 and was intended as an anesthesia drug</a:t>
            </a:r>
          </a:p>
          <a:p>
            <a:pPr marL="0" indent="0">
              <a:buNone/>
            </a:pPr>
            <a:endParaRPr lang="en-US" sz="2800" dirty="0"/>
          </a:p>
          <a:p>
            <a:r>
              <a:rPr lang="en-US" sz="2800" dirty="0"/>
              <a:t>Derived as a derivative of PCP which was first synthesized in 1926.</a:t>
            </a:r>
          </a:p>
          <a:p>
            <a:pPr marL="0" indent="0">
              <a:buNone/>
            </a:pPr>
            <a:endParaRPr lang="en-US" sz="2800" dirty="0"/>
          </a:p>
          <a:p>
            <a:r>
              <a:rPr lang="en-US" sz="2800" dirty="0"/>
              <a:t>Ketamine was intended to replace PCP because PCP caused prolonged and severe hallucinations and psychotic symptoms</a:t>
            </a:r>
          </a:p>
        </p:txBody>
      </p:sp>
      <p:sp>
        <p:nvSpPr>
          <p:cNvPr id="4" name="Footer Placeholder 3">
            <a:extLst>
              <a:ext uri="{FF2B5EF4-FFF2-40B4-BE49-F238E27FC236}">
                <a16:creationId xmlns:a16="http://schemas.microsoft.com/office/drawing/2014/main" id="{97641216-5E38-FA41-9E03-B39206F76828}"/>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653597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mn-lt"/>
              </a:rPr>
              <a:t>The History of Ketamine</a:t>
            </a:r>
          </a:p>
        </p:txBody>
      </p:sp>
      <p:sp>
        <p:nvSpPr>
          <p:cNvPr id="3" name="Content Placeholder 2"/>
          <p:cNvSpPr>
            <a:spLocks noGrp="1"/>
          </p:cNvSpPr>
          <p:nvPr>
            <p:ph idx="1"/>
          </p:nvPr>
        </p:nvSpPr>
        <p:spPr/>
        <p:txBody>
          <a:bodyPr>
            <a:normAutofit/>
          </a:bodyPr>
          <a:lstStyle/>
          <a:p>
            <a:r>
              <a:rPr lang="en-US" sz="2800" dirty="0"/>
              <a:t>First clinical use was in Belgium in 1963 as a veterinary anesthetic.</a:t>
            </a:r>
          </a:p>
          <a:p>
            <a:pPr marL="0" indent="0">
              <a:buNone/>
            </a:pPr>
            <a:endParaRPr lang="en-US" sz="2800" dirty="0"/>
          </a:p>
          <a:p>
            <a:r>
              <a:rPr lang="en-US" sz="2800" dirty="0"/>
              <a:t>First Human testing was in 1964 where it was found to have a shorter duration and less hallucinogenic side effects than PCP</a:t>
            </a:r>
          </a:p>
          <a:p>
            <a:pPr marL="0" indent="0">
              <a:buNone/>
            </a:pPr>
            <a:endParaRPr lang="en-US" sz="2800" dirty="0"/>
          </a:p>
          <a:p>
            <a:r>
              <a:rPr lang="en-US" sz="2800" dirty="0"/>
              <a:t>First known recreational use of Ketamine was in 1965 by noted Professor Edward Domino who noted potent psychedelic effects and coined the term “Dissociative Anesthetic”.</a:t>
            </a:r>
          </a:p>
        </p:txBody>
      </p:sp>
      <p:sp>
        <p:nvSpPr>
          <p:cNvPr id="4" name="Footer Placeholder 3">
            <a:extLst>
              <a:ext uri="{FF2B5EF4-FFF2-40B4-BE49-F238E27FC236}">
                <a16:creationId xmlns:a16="http://schemas.microsoft.com/office/drawing/2014/main" id="{290E4641-65E7-A541-9E30-A4FFAA9974D2}"/>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3885970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mn-lt"/>
              </a:rPr>
              <a:t>Story of Early Ketamine Abuse</a:t>
            </a:r>
          </a:p>
        </p:txBody>
      </p:sp>
      <p:sp>
        <p:nvSpPr>
          <p:cNvPr id="3" name="Content Placeholder 2"/>
          <p:cNvSpPr>
            <a:spLocks noGrp="1"/>
          </p:cNvSpPr>
          <p:nvPr>
            <p:ph idx="1"/>
          </p:nvPr>
        </p:nvSpPr>
        <p:spPr/>
        <p:txBody>
          <a:bodyPr>
            <a:normAutofit/>
          </a:bodyPr>
          <a:lstStyle/>
          <a:p>
            <a:pPr marL="0" indent="0">
              <a:buNone/>
            </a:pPr>
            <a:r>
              <a:rPr lang="en-US" sz="2800" dirty="0"/>
              <a:t>Dr. Domino published an intriguing  tale about the early days of Ketamine in “Anesthesiology: The Journal of the American Society of Anesthesiologist” in 2010 named </a:t>
            </a:r>
            <a:r>
              <a:rPr lang="en-US" sz="2800" i="1" dirty="0"/>
              <a:t>“Taming the Ketamine Tiger”.</a:t>
            </a:r>
          </a:p>
          <a:p>
            <a:pPr marL="0" indent="0">
              <a:buNone/>
            </a:pPr>
            <a:endParaRPr lang="en-US" sz="2800" i="1" dirty="0"/>
          </a:p>
          <a:p>
            <a:pPr marL="0" indent="0">
              <a:buNone/>
            </a:pPr>
            <a:r>
              <a:rPr lang="en-US" sz="2800" dirty="0"/>
              <a:t>One such story involved Marcia Moore, a yoga instructor, and Dr. Howard </a:t>
            </a:r>
            <a:r>
              <a:rPr lang="en-US" sz="2800" dirty="0" err="1"/>
              <a:t>Alltounian</a:t>
            </a:r>
            <a:r>
              <a:rPr lang="en-US" sz="2800" dirty="0"/>
              <a:t>, a respected clinical Anesthesiologist, and how they met through self administration of Ketamine in 1978.</a:t>
            </a:r>
            <a:r>
              <a:rPr lang="en-US" sz="2800" baseline="30000" dirty="0"/>
              <a:t>1</a:t>
            </a:r>
            <a:endParaRPr lang="en-US" sz="2800" dirty="0"/>
          </a:p>
          <a:p>
            <a:pPr marL="0" indent="0">
              <a:buNone/>
            </a:pPr>
            <a:r>
              <a:rPr lang="en-US" sz="2000" dirty="0">
                <a:solidFill>
                  <a:schemeClr val="tx1"/>
                </a:solidFill>
              </a:rPr>
              <a:t>	</a:t>
            </a:r>
            <a:r>
              <a:rPr lang="en-US" sz="2000" dirty="0">
                <a:solidFill>
                  <a:srgbClr val="005C98"/>
                </a:solidFill>
              </a:rPr>
              <a:t>Anesthesiology 9 2010, Vol.113, 678-684. doi:10.1097/ALN.0b013e3181ed09a2</a:t>
            </a:r>
          </a:p>
          <a:p>
            <a:pPr marL="0" indent="0">
              <a:buNone/>
            </a:pPr>
            <a:endParaRPr lang="en-US" dirty="0"/>
          </a:p>
        </p:txBody>
      </p:sp>
      <p:sp>
        <p:nvSpPr>
          <p:cNvPr id="4" name="Footer Placeholder 3">
            <a:extLst>
              <a:ext uri="{FF2B5EF4-FFF2-40B4-BE49-F238E27FC236}">
                <a16:creationId xmlns:a16="http://schemas.microsoft.com/office/drawing/2014/main" id="{1959086F-7A40-9540-811E-BA915DC1BD17}"/>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35800458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mn-lt"/>
              </a:rPr>
              <a:t>The Ketamine Tiger</a:t>
            </a:r>
          </a:p>
        </p:txBody>
      </p:sp>
      <p:pic>
        <p:nvPicPr>
          <p:cNvPr id="4" name="Content Placeholder 3" descr="Ketamine Tiger.png"/>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4030717" y="1165305"/>
            <a:ext cx="4130566" cy="4997248"/>
          </a:xfrm>
        </p:spPr>
      </p:pic>
      <p:sp>
        <p:nvSpPr>
          <p:cNvPr id="3" name="Footer Placeholder 2">
            <a:extLst>
              <a:ext uri="{FF2B5EF4-FFF2-40B4-BE49-F238E27FC236}">
                <a16:creationId xmlns:a16="http://schemas.microsoft.com/office/drawing/2014/main" id="{160E3652-0E4F-4B40-814F-749BE5581BEC}"/>
              </a:ext>
            </a:extLst>
          </p:cNvPr>
          <p:cNvSpPr>
            <a:spLocks noGrp="1"/>
          </p:cNvSpPr>
          <p:nvPr>
            <p:ph type="ftr" sz="quarter" idx="11"/>
          </p:nvPr>
        </p:nvSpPr>
        <p:spPr/>
        <p:txBody>
          <a:bodyPr/>
          <a:lstStyle/>
          <a:p>
            <a:r>
              <a:rPr lang="en-US"/>
              <a:t>Ketamine: What's Old is New Again</a:t>
            </a:r>
          </a:p>
        </p:txBody>
      </p:sp>
    </p:spTree>
    <p:extLst>
      <p:ext uri="{BB962C8B-B14F-4D97-AF65-F5344CB8AC3E}">
        <p14:creationId xmlns:p14="http://schemas.microsoft.com/office/powerpoint/2010/main" val="949651555"/>
      </p:ext>
    </p:extLst>
  </p:cSld>
  <p:clrMapOvr>
    <a:masterClrMapping/>
  </p:clrMapOvr>
</p:sld>
</file>

<file path=ppt/theme/theme1.xml><?xml version="1.0" encoding="utf-8"?>
<a:theme xmlns:a="http://schemas.openxmlformats.org/drawingml/2006/main" name="AANA2020ketami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ANA2020ketamine" id="{3ABB2A81-7F32-1B4D-A91F-ABBD0976F201}" vid="{3907C71A-BC6F-C943-BE7E-447C552283D5}"/>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0 Virtual Congress PowerPoint Template_T. Young" id="{2EB40663-8BCA-4D44-9B77-7DF312BCC29A}" vid="{5C478FDB-F8CC-EA42-96EB-289811FBAE1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75</TotalTime>
  <Words>4112</Words>
  <Application>Microsoft Macintosh PowerPoint</Application>
  <PresentationFormat>Widescreen</PresentationFormat>
  <Paragraphs>318</Paragraphs>
  <Slides>59</Slides>
  <Notes>27</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59</vt:i4>
      </vt:variant>
    </vt:vector>
  </HeadingPairs>
  <TitlesOfParts>
    <vt:vector size="68" baseType="lpstr">
      <vt:lpstr>Arial</vt:lpstr>
      <vt:lpstr>Calibri</vt:lpstr>
      <vt:lpstr>Calibri Light</vt:lpstr>
      <vt:lpstr>Gotham Book</vt:lpstr>
      <vt:lpstr>Gotham Medium</vt:lpstr>
      <vt:lpstr>Wingdings</vt:lpstr>
      <vt:lpstr>AANA2020ketamine</vt:lpstr>
      <vt:lpstr>1_Office Theme</vt:lpstr>
      <vt:lpstr>Office Theme</vt:lpstr>
      <vt:lpstr>PowerPoint Presentation</vt:lpstr>
      <vt:lpstr>Conflict of Interest Disclosure Statement</vt:lpstr>
      <vt:lpstr>Objectives</vt:lpstr>
      <vt:lpstr>What is Ketamine?</vt:lpstr>
      <vt:lpstr>Chemical Compound of Ketamine</vt:lpstr>
      <vt:lpstr>The History of Ketamine</vt:lpstr>
      <vt:lpstr>The History of Ketamine</vt:lpstr>
      <vt:lpstr>Story of Early Ketamine Abuse</vt:lpstr>
      <vt:lpstr>The Ketamine Tiger</vt:lpstr>
      <vt:lpstr>Ketamine Addiction</vt:lpstr>
      <vt:lpstr>Current Ketamine Abuse</vt:lpstr>
      <vt:lpstr>Mechanism of Action of Ketamine</vt:lpstr>
      <vt:lpstr>Mechanism of Action of Ketamine</vt:lpstr>
      <vt:lpstr>Mechanism of Action of Ketamine</vt:lpstr>
      <vt:lpstr>Ketamine Mechanism of Action on Depression</vt:lpstr>
      <vt:lpstr>Ketamine Mechanism of Action for Depression</vt:lpstr>
      <vt:lpstr>Ketamine Mechanism of Action for Depression</vt:lpstr>
      <vt:lpstr>Ketamine Effect on CNS</vt:lpstr>
      <vt:lpstr>Ketamine Effects on the PNS</vt:lpstr>
      <vt:lpstr>Pharmacokinetics of Ketamine</vt:lpstr>
      <vt:lpstr>Pharmacokinetics of Ketamine</vt:lpstr>
      <vt:lpstr>Pharmacokinetics of Ketamine</vt:lpstr>
      <vt:lpstr>Results</vt:lpstr>
      <vt:lpstr>Future of Ketamine</vt:lpstr>
      <vt:lpstr>Ketamine for Depression</vt:lpstr>
      <vt:lpstr>Ketamine for Depression</vt:lpstr>
      <vt:lpstr>Ketamine for PTSD</vt:lpstr>
      <vt:lpstr>Ketamine for Suicidal Patients in the ED</vt:lpstr>
      <vt:lpstr>Ketamine for Migraines</vt:lpstr>
      <vt:lpstr>Ketamine for Migraines</vt:lpstr>
      <vt:lpstr>Ketamine for Migraines</vt:lpstr>
      <vt:lpstr>Ketamine for Chronic Regional Pain Syndrome</vt:lpstr>
      <vt:lpstr>Ketamine for CRPS</vt:lpstr>
      <vt:lpstr>Ketamine for Fibromyalgia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Ketamine Infusion Centers</vt:lpstr>
      <vt:lpstr>Ketamine Infusion Centers</vt:lpstr>
      <vt:lpstr>Ketamine for Chronic Pain Protocol</vt:lpstr>
      <vt:lpstr>PowerPoint Presentation</vt:lpstr>
      <vt:lpstr>PowerPoint Presentation</vt:lpstr>
      <vt:lpstr>Ketamine for Depression Protocol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Future of Ketamine</vt:lpstr>
      <vt:lpstr>Reference List</vt:lpstr>
      <vt:lpstr>Reference List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Tracy Young</dc:creator>
  <cp:lastModifiedBy>Tracy Young</cp:lastModifiedBy>
  <cp:revision>7</cp:revision>
  <dcterms:created xsi:type="dcterms:W3CDTF">2020-06-26T17:11:00Z</dcterms:created>
  <dcterms:modified xsi:type="dcterms:W3CDTF">2022-08-19T17:42:28Z</dcterms:modified>
</cp:coreProperties>
</file>