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48" r:id="rId2"/>
    <p:sldMasterId id="2147483725" r:id="rId3"/>
  </p:sldMasterIdLst>
  <p:notesMasterIdLst>
    <p:notesMasterId r:id="rId53"/>
  </p:notesMasterIdLst>
  <p:sldIdLst>
    <p:sldId id="695" r:id="rId4"/>
    <p:sldId id="707" r:id="rId5"/>
    <p:sldId id="706" r:id="rId6"/>
    <p:sldId id="714" r:id="rId7"/>
    <p:sldId id="713" r:id="rId8"/>
    <p:sldId id="712" r:id="rId9"/>
    <p:sldId id="710" r:id="rId10"/>
    <p:sldId id="732" r:id="rId11"/>
    <p:sldId id="743" r:id="rId12"/>
    <p:sldId id="718" r:id="rId13"/>
    <p:sldId id="731" r:id="rId14"/>
    <p:sldId id="383" r:id="rId15"/>
    <p:sldId id="289" r:id="rId16"/>
    <p:sldId id="696" r:id="rId17"/>
    <p:sldId id="711" r:id="rId18"/>
    <p:sldId id="284" r:id="rId19"/>
    <p:sldId id="263" r:id="rId20"/>
    <p:sldId id="256" r:id="rId21"/>
    <p:sldId id="528" r:id="rId22"/>
    <p:sldId id="485" r:id="rId23"/>
    <p:sldId id="697" r:id="rId24"/>
    <p:sldId id="692" r:id="rId25"/>
    <p:sldId id="699" r:id="rId26"/>
    <p:sldId id="407" r:id="rId27"/>
    <p:sldId id="483" r:id="rId28"/>
    <p:sldId id="408" r:id="rId29"/>
    <p:sldId id="409" r:id="rId30"/>
    <p:sldId id="690" r:id="rId31"/>
    <p:sldId id="665" r:id="rId32"/>
    <p:sldId id="666" r:id="rId33"/>
    <p:sldId id="744" r:id="rId34"/>
    <p:sldId id="703" r:id="rId35"/>
    <p:sldId id="669" r:id="rId36"/>
    <p:sldId id="701" r:id="rId37"/>
    <p:sldId id="737" r:id="rId38"/>
    <p:sldId id="708" r:id="rId39"/>
    <p:sldId id="735" r:id="rId40"/>
    <p:sldId id="274" r:id="rId41"/>
    <p:sldId id="734" r:id="rId42"/>
    <p:sldId id="733" r:id="rId43"/>
    <p:sldId id="722" r:id="rId44"/>
    <p:sldId id="721" r:id="rId45"/>
    <p:sldId id="411" r:id="rId46"/>
    <p:sldId id="740" r:id="rId47"/>
    <p:sldId id="739" r:id="rId48"/>
    <p:sldId id="738" r:id="rId49"/>
    <p:sldId id="742" r:id="rId50"/>
    <p:sldId id="259" r:id="rId51"/>
    <p:sldId id="67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F04D5-1BFF-023F-95D1-5A2ABB7B9D11}" v="2" dt="2022-08-29T17:15:30.335"/>
    <p1510:client id="{1FBB89E6-8DE1-68EB-2B5A-85FBDC7CD869}" v="350" dt="2021-09-13T16:38:54.415"/>
    <p1510:client id="{4B3BFED9-369B-4589-B331-1AE9F9A83FF3}" v="8" dt="2021-09-13T12:19:08.387"/>
    <p1510:client id="{81E2E514-BDE8-97FA-D1C4-13BFF508D752}" v="14" dt="2021-08-23T12:18:04.968"/>
    <p1510:client id="{911CED40-743E-F3ED-6653-DACAD43FDC5C}" v="252" dt="2021-08-25T15:38:25.424"/>
    <p1510:client id="{9E2B913E-7C13-D5DC-771E-F3DA1DC571F3}" v="15" dt="2021-08-23T12:30:04.375"/>
    <p1510:client id="{D9F27F8F-2610-58D7-81AF-91741E92AD6C}" v="13" dt="2022-08-26T18:49:49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7T11:44:41.37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14505 8659 3712,'-101'-121'1792,"-20"40"-1664,101 81 1920,0-40-2048,-21 20 0,1 0 0,0 0 0,19-1-128,1 1 0,0 20-256,20 0 0,20 0-512,21 41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6T20:29:38.171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9317 11825 4352,'22'-22'2176,"21"22"-2048,-22 0 2176,-1 0-2304,2-20 0,-1 20 128,-21 0 128,22 0-256,-22-22 0,21 22-1152,-21 0 128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6T20:33:26.057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14996 619 4736,'21'-21'2304,"-21"0"-2304,0 21 2432,0 0-2432,0 0 0,0 0-256,0 0 128,0 0-1024,0 0 128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7T11:33:31.533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19797 6158 5120,'21'0'2560,"22"22"-2560,-22-22 2688,1 21-2688,20-21 128,0 22 0,1-2 0,-22 1-256,0-21 0,1 0-1152,-22 22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7T11:35:25.112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20214 8869 5376,'0'0'2688,"21"-21"-3072,-21 21 2688,21-22-2944,1 22 128,-1-21-1920,22-21 128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E7F8A-4DBE-4A29-AD43-232F7A320FB3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32CA4-1DFA-4530-AA65-B64FEEA9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2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Diagnostic Criteria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A: A disturbance in attention (i.e., reduced ability to direct, focus, sustain, and shift attention) and awareness (reduced orientation to the environment).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B: The disturbance develops over a short period of time (usually hours to a few days), represents a change from baseline attention and awareness, and tends to fluctuate in severity during the course of a day.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C: An additional disturbance in cognition (e.g., memory deficit, disorientation, language, visuospatial ability, or perception).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 The disturbances in Criteria A and C are not better explained by another preexisting, established, or evolving neurocognitive disorder and do not occur in the context of a severely reduced level of arousal, such as coma.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E: There is evidence from the history, physical examination, or laboratory findings that the disturbance is a direct physiological consequence of another medical condition, substance intoxication or withdrawal (i.e., due to a drug of abuse or to a medication), or exposure to a toxin, or is due to multiple etiologies.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0BF34-9D8C-5D4A-B92D-C5B794F3DF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9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593257-8CB2-4B81-84C7-94E53FA3472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6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4C1A0F-4868-4863-BF57-CD7945A4FDC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5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Cut off the </a:t>
            </a:r>
            <a:r>
              <a:rPr lang="en-US" dirty="0" err="1"/>
              <a:t>propofol</a:t>
            </a:r>
            <a:r>
              <a:rPr lang="en-US" baseline="0" dirty="0"/>
              <a:t> comparison?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64D5B-8B90-46F8-9249-BBF2CC1281A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0C614-6DC0-4ECD-B1C0-DD436A9815A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3798-49DA-4546-981D-C2A9F53BE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15C17-59EE-45F0-A268-0F72F8789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46ACC-5DC8-4D16-9639-AFEAAE3F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809AF-B593-4CB7-B28F-1CA7F80A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6FBB7-22B0-4977-87E5-4D03ECE5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33394-A0F8-47DC-B309-B7D81A351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FF7B0-2D3D-429C-84E5-B03618256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3D05B-DB71-4DC0-AB96-36188BB93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62B60-29D1-4DFA-B5BE-300BF9D6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8631-4EFD-4A00-BD98-CFD5E76A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0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A5330F-C9B7-42BD-AFE0-09E5E2AB4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5B228-2928-4B6B-9EAC-75843CD02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92AB7-C96F-46B6-B56C-A78736E3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5859-C931-4562-BD59-4CA74AB7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591D5-1D6F-48D4-9378-A19A8D61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7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153D5-BE97-44AA-96C9-836A6583A9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30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95E48-086C-4A99-8148-B1FF677B80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87BD0-58BF-4599-8942-FD2CB8C446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C5448-E5C7-4118-9B15-A82F84A21A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923A5-5F53-405D-A95B-934B1A762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586D9-0562-49E6-AA05-9ADBFA3AF5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856A6-2459-44EE-9DB7-7D37918FA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B3AA8-BB80-4642-A76E-38BCAFA844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DF1B6-C009-4F97-AB60-07CF45FF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82E2F-9555-4586-A1ED-EF4BC6BB2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519C0-E74B-4785-8583-A844BC13B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2E937-8FD9-4C15-8997-6C51207E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8DB66-4A43-49F7-BEF6-D792E551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05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C263-D57B-4286-91E4-16ED2DE386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03328-CFA4-45AF-B2B1-84E79567D7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76221-B523-4B87-8898-A83D761B63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E8F0-3D1E-4A75-82AF-14768229EA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73E06-96F2-4000-98E5-91B65455D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153D5-BE97-44AA-96C9-836A6583A9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D310C-2986-4C48-AB01-0AFE1FF180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4CCBC-08FB-4BD5-B6CF-00C0752D16E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A6367-98C8-4A38-ADAA-AED85ACEF59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CE979-2BE3-4082-8E51-2A5D22C9ED8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FEE4-14E1-48C2-8019-0D90156F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FFD70-F1F3-434B-A40F-1F4E3597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1ADFD-9660-41C5-AF86-50345757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F3602-2585-4A96-8A4F-1CCA5347A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899CD-B818-47CD-9CCB-C66EA920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52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0673B-1CD3-4D1E-A15F-DCD372E1ADF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7A6E6-60A6-4DF7-A27E-93F8AF3CF0F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A045E-0205-4EA3-9588-F4DF6A12890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C52D3-FFE0-4DBE-B7F4-EB0CD46C321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493EA-4C37-4109-8B9F-BEEA0F89FEB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9CB09-5370-47C8-B756-8F7188858B8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50DE8-24F7-4DC6-A1F1-FFE8A4804DD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230F6-B7DE-4323-82BF-EF6CAC694EF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E19574D-1591-4227-915E-A7E2C20B23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5D2FB8A-EF0D-4CC2-BE6C-956706633E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7CE2-8D94-4D53-A2B8-6154DF194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BB550-C20B-4481-8311-D621BD4A2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C797A-669B-48AE-B328-9498336B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0A3E2-F77E-4D87-8D06-96662B52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0BC0-A8BE-40C9-BE0D-CBB1E024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D9ABC-8B14-43EE-AF79-70005FDC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4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9F3A-F72E-4808-9CB6-F69EA594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A3123-A41B-4F17-81A4-DD2532BED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2B2BF-8646-4051-8B25-859B0D579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DDD95C-528D-4DF0-9DD4-C606757E1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8788-C409-4669-9172-8E486E1C3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E5C87-2348-4C8F-B7BB-565A6A50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0348C-5CB3-4544-95AF-7BAC838DD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B8396D-8AC1-4064-8E61-A4C1B8D7F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41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A9F5-4821-4CAB-8964-1D916766B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DDF21-611C-42DA-A25F-648A9C6D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09FF8-913A-40DE-9824-2F568075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A2184-30EF-40F2-BF32-46147B58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6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F7978-D23A-455E-905E-762B9A07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865FF-B66E-4D7E-9476-BA834006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677CE-76AF-46C4-BCA6-D90B1449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1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F1D80-0AA1-41FB-9856-63F4DABF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D3FB-7DA8-4CFE-A896-4600CACC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4653D-3666-4A97-B7FD-6C633FE23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4530A-D9AD-46A7-90D5-00DB5191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3C96D-E687-47E1-8C72-53B62835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399E3-E6E7-4A63-B2C6-CC769B85E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0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9872-AF8F-4A58-B6CB-5F3703BE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65AE7-88FE-4286-B731-CA5D6ACD3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1A67C-69FE-49F2-86C3-FFE42513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CD826-FC31-497F-BA69-D4813524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88AC3-CBBB-4921-9FE4-88153C78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FEF75-24B9-47F0-82C6-1304D74C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3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9A3114-BDA8-42C5-9DB7-53DE508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A012F-D67D-42B3-B3E4-0CDAA91E1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CF486-A150-4956-8C7C-CCB8C6BB4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7E8C3-0C55-42BB-942E-F5957C1B52DA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60063-C6C2-44BF-A56B-FFA8B6BBE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F5FF6-CF2F-4D0F-8987-3E715F164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2962-A1F1-4485-9F1F-BD0D530D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7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7898F5B-9B8C-402D-9F5A-49EAAAEC8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819DFE-4CBC-4774-8D04-9A940A206CE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127.0.0.1:8081/plosone/article?id=info:doi/10.1371/journal.pone.012389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913" y="184241"/>
            <a:ext cx="11706045" cy="1489284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 for Anesthesia Management of Older Patients to Maintain Brain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793" y="2385880"/>
            <a:ext cx="9144000" cy="255009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Frederick E. Sieber, M.D.</a:t>
            </a:r>
          </a:p>
          <a:p>
            <a:pPr>
              <a:lnSpc>
                <a:spcPct val="8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</a:p>
          <a:p>
            <a:pPr>
              <a:lnSpc>
                <a:spcPct val="8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Anesthesiology and Critical Care Medicine</a:t>
            </a:r>
          </a:p>
          <a:p>
            <a:pPr>
              <a:lnSpc>
                <a:spcPct val="8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of Anesthesiology</a:t>
            </a:r>
          </a:p>
          <a:p>
            <a:pPr>
              <a:lnSpc>
                <a:spcPct val="8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 Hopkins Bayview Medical Cente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9351" y="5529532"/>
            <a:ext cx="7858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kern="0" dirty="0">
                <a:latin typeface="Times New Roman"/>
              </a:rPr>
              <a:t>No Relevant Disclosures</a:t>
            </a:r>
          </a:p>
        </p:txBody>
      </p:sp>
    </p:spTree>
    <p:extLst>
      <p:ext uri="{BB962C8B-B14F-4D97-AF65-F5344CB8AC3E}">
        <p14:creationId xmlns:p14="http://schemas.microsoft.com/office/powerpoint/2010/main" val="2720851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430000" cy="1143000"/>
          </a:xfrm>
        </p:spPr>
        <p:txBody>
          <a:bodyPr/>
          <a:lstStyle/>
          <a:p>
            <a:r>
              <a:rPr lang="en-US" altLang="en-US" sz="4000" b="1" dirty="0"/>
              <a:t>Baseline Predisposing Risk Factors for Delirium</a:t>
            </a:r>
            <a:br>
              <a:rPr lang="en-US" altLang="en-US" sz="4000" b="1" dirty="0"/>
            </a:br>
            <a:r>
              <a:rPr lang="en-US" altLang="en-US" sz="4000" b="1" dirty="0"/>
              <a:t>NICE Pathway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949530"/>
            <a:ext cx="7772400" cy="4114800"/>
          </a:xfrm>
        </p:spPr>
        <p:txBody>
          <a:bodyPr/>
          <a:lstStyle/>
          <a:p>
            <a:r>
              <a:rPr lang="en-US" altLang="en-US" dirty="0"/>
              <a:t>65 years or older</a:t>
            </a:r>
          </a:p>
          <a:p>
            <a:r>
              <a:rPr lang="en-US" altLang="en-US" dirty="0"/>
              <a:t>Cognitive impairment (past or present) and/or dementia</a:t>
            </a:r>
          </a:p>
          <a:p>
            <a:r>
              <a:rPr lang="en-US" altLang="en-US" dirty="0"/>
              <a:t>Current hip fracture</a:t>
            </a:r>
          </a:p>
          <a:p>
            <a:r>
              <a:rPr lang="en-US" altLang="en-US" dirty="0"/>
              <a:t>Severe illness (a clinical condition that is deteriorating or is at risk of deterioration)</a:t>
            </a:r>
          </a:p>
          <a:p>
            <a:endParaRPr lang="en-US" altLang="en-US" dirty="0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9651124" y="6259027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>
                <a:latin typeface="+mn-lt"/>
              </a:rPr>
              <a:t>National Institute for Health and </a:t>
            </a:r>
          </a:p>
          <a:p>
            <a:r>
              <a:rPr lang="en-US" altLang="en-US" sz="1200" dirty="0">
                <a:latin typeface="+mn-lt"/>
              </a:rPr>
              <a:t>Care Excellence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2D31A3-C6CC-48E7-9691-EAF14DC4B07E}"/>
                  </a:ext>
                </a:extLst>
              </p14:cNvPr>
              <p14:cNvContentPartPr/>
              <p14:nvPr/>
            </p14:nvContentPartPr>
            <p14:xfrm>
              <a:off x="12709349" y="4018582"/>
              <a:ext cx="107760" cy="46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2D31A3-C6CC-48E7-9691-EAF14DC4B0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03222" y="4012478"/>
                <a:ext cx="119293" cy="57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350BAFF-2BFF-41CD-9589-AF2A1CBE23C4}"/>
                  </a:ext>
                </a:extLst>
              </p14:cNvPr>
              <p14:cNvContentPartPr/>
              <p14:nvPr/>
            </p14:nvContentPartPr>
            <p14:xfrm>
              <a:off x="13008869" y="5893462"/>
              <a:ext cx="46320" cy="3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350BAFF-2BFF-41CD-9589-AF2A1CBE23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02765" y="5887323"/>
                <a:ext cx="57810" cy="501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632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74638"/>
            <a:ext cx="9906000" cy="1249362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Incidence of Cognitive Impairment in Elderly Elective Surgical Patients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0600" y="1828800"/>
            <a:ext cx="10439400" cy="4525963"/>
          </a:xfrm>
        </p:spPr>
        <p:txBody>
          <a:bodyPr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Silbert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2015: Total hip replacement - 32% 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Partridge et al., 2014: Vascular surgery – 68%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Robinson et al., 2012: Elective surgery requiring ICU admission – 40%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05317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00200"/>
            <a:ext cx="5815708" cy="528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685800" y="11784"/>
            <a:ext cx="1104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Way of Screening for Dementia is to Use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Mini-cog Test</a:t>
            </a:r>
          </a:p>
        </p:txBody>
      </p:sp>
    </p:spTree>
    <p:extLst>
      <p:ext uri="{BB962C8B-B14F-4D97-AF65-F5344CB8AC3E}">
        <p14:creationId xmlns:p14="http://schemas.microsoft.com/office/powerpoint/2010/main" val="1003283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FB41F-DA7B-4ED4-A8CF-BC7E4D99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683" y="388280"/>
            <a:ext cx="7915564" cy="5335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A3238-C7EA-4750-A4B0-F7F4790DBD33}"/>
              </a:ext>
            </a:extLst>
          </p:cNvPr>
          <p:cNvSpPr txBox="1"/>
          <p:nvPr/>
        </p:nvSpPr>
        <p:spPr>
          <a:xfrm>
            <a:off x="595936" y="5475706"/>
            <a:ext cx="11000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Odds ratio for postoperative delirium in frail vs non-frail patients:</a:t>
            </a:r>
          </a:p>
          <a:p>
            <a:pPr algn="ctr"/>
            <a:r>
              <a:rPr lang="en-US" sz="3200" dirty="0">
                <a:cs typeface="Times New Roman" panose="02020603050405020304" pitchFamily="18" charset="0"/>
              </a:rPr>
              <a:t>OR=2.1 [1.4-3.2]</a:t>
            </a:r>
          </a:p>
        </p:txBody>
      </p:sp>
    </p:spTree>
    <p:extLst>
      <p:ext uri="{BB962C8B-B14F-4D97-AF65-F5344CB8AC3E}">
        <p14:creationId xmlns:p14="http://schemas.microsoft.com/office/powerpoint/2010/main" val="591119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3245" y="362310"/>
            <a:ext cx="108865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Consensus Statement</a:t>
            </a:r>
          </a:p>
          <a:p>
            <a:r>
              <a:rPr lang="en-US" sz="3200" dirty="0">
                <a:solidFill>
                  <a:srgbClr val="000000"/>
                </a:solidFill>
                <a:latin typeface="PalatinoLTStd-Roman"/>
              </a:rPr>
              <a:t>“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patients over age 65 should be informed of the risks of PND including confusion, inattention, and memory problems after having an operation.”</a:t>
            </a:r>
          </a:p>
          <a:p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Anesthesia or surgery may contribute to delirium and/or cognitive dysfunction</a:t>
            </a:r>
          </a:p>
          <a:p>
            <a:pPr lvl="1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 team approach should include consent</a:t>
            </a:r>
          </a:p>
          <a:p>
            <a:pPr lvl="1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Risks of surgery and anesthesia now include longer term sequelae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0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304800"/>
            <a:ext cx="7772400" cy="685800"/>
          </a:xfrm>
        </p:spPr>
        <p:txBody>
          <a:bodyPr/>
          <a:lstStyle/>
          <a:p>
            <a:r>
              <a:rPr lang="en-US" altLang="ko-KR" sz="4000" b="1" dirty="0">
                <a:ea typeface="Gulim" pitchFamily="34" charset="-127"/>
              </a:rPr>
              <a:t>Epidemiology of Delirium</a:t>
            </a:r>
            <a:endParaRPr lang="en-US" sz="4000" b="1" dirty="0"/>
          </a:p>
        </p:txBody>
      </p:sp>
      <p:sp>
        <p:nvSpPr>
          <p:cNvPr id="3317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971800" y="1143000"/>
            <a:ext cx="7391400" cy="152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Community prevalence: The Baltimore ECA study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Delirium in general adult population in community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Point prevalence all individuals: 0.4% - 18 and above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Age 55</a:t>
            </a:r>
            <a:r>
              <a:rPr lang="en-US" altLang="ko-KR" sz="2000" dirty="0">
                <a:ea typeface="Gulim" pitchFamily="34" charset="-127"/>
              </a:rPr>
              <a:t> and above</a:t>
            </a:r>
            <a:r>
              <a:rPr lang="en-US" sz="2000" dirty="0"/>
              <a:t>: 1.1%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altLang="ko-KR" sz="2000" dirty="0">
                <a:ea typeface="Gulim" pitchFamily="34" charset="-127"/>
              </a:rPr>
              <a:t>A</a:t>
            </a:r>
            <a:r>
              <a:rPr lang="en-US" sz="2000" dirty="0"/>
              <a:t>ge 85</a:t>
            </a:r>
            <a:r>
              <a:rPr lang="en-US" altLang="ko-KR" sz="2000" dirty="0">
                <a:ea typeface="Gulim" pitchFamily="34" charset="-127"/>
              </a:rPr>
              <a:t> and above</a:t>
            </a:r>
            <a:r>
              <a:rPr lang="en-US" sz="2000" dirty="0"/>
              <a:t>: 14%</a:t>
            </a:r>
          </a:p>
          <a:p>
            <a:pPr lvl="1">
              <a:lnSpc>
                <a:spcPct val="80000"/>
              </a:lnSpc>
            </a:pPr>
            <a:endParaRPr lang="en-US" altLang="ko-KR" sz="1500" dirty="0">
              <a:ea typeface="Gulim" pitchFamily="34" charset="-127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1500" dirty="0">
                <a:ea typeface="Gulim" pitchFamily="34" charset="-127"/>
              </a:rPr>
              <a:t>	</a:t>
            </a:r>
            <a:endParaRPr lang="en-US" sz="1500" dirty="0"/>
          </a:p>
        </p:txBody>
      </p:sp>
      <p:sp>
        <p:nvSpPr>
          <p:cNvPr id="3317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971800" y="2803689"/>
            <a:ext cx="7379368" cy="374951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Nursing Home prevalence: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Elderly 75 y/o and older at any given time: 60%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Hospital prevalence: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Presenting to </a:t>
            </a:r>
            <a:r>
              <a:rPr lang="en-US" sz="2000" b="1" dirty="0"/>
              <a:t>ED</a:t>
            </a:r>
            <a:r>
              <a:rPr lang="en-US" sz="2000" dirty="0"/>
              <a:t>: 10%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All medical and surgical inpatients (during stay): 10-15%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Elderly Medical/Surgical Inpatients: 15-25%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Elderly with </a:t>
            </a:r>
            <a:r>
              <a:rPr lang="en-US" sz="2000" b="1" dirty="0"/>
              <a:t>cognitive impairment</a:t>
            </a:r>
            <a:r>
              <a:rPr lang="en-US" sz="2000" dirty="0"/>
              <a:t>: 45%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Elderly post-op from </a:t>
            </a:r>
            <a:r>
              <a:rPr lang="en-US" sz="2000" b="1" dirty="0"/>
              <a:t>hip fracture</a:t>
            </a:r>
            <a:r>
              <a:rPr lang="en-US" sz="2000" dirty="0"/>
              <a:t>: 45-65%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Nursing homes: 60%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b="1" dirty="0"/>
              <a:t>MICU/SICU/CCU</a:t>
            </a:r>
            <a:r>
              <a:rPr lang="en-US" sz="2000" dirty="0"/>
              <a:t>: 32% (</a:t>
            </a:r>
            <a:r>
              <a:rPr lang="en-US" sz="2000" dirty="0" err="1"/>
              <a:t>Salluh</a:t>
            </a:r>
            <a:r>
              <a:rPr lang="en-US" sz="2000" dirty="0"/>
              <a:t> BMJ 2015; 350:h2538)</a:t>
            </a:r>
            <a:endParaRPr lang="en-US" altLang="ko-KR" sz="2000" dirty="0">
              <a:ea typeface="Gulim" pitchFamily="34" charset="-127"/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Terminally ill/ </a:t>
            </a:r>
            <a:r>
              <a:rPr lang="en-US" sz="2000" b="1" dirty="0"/>
              <a:t>end of life</a:t>
            </a:r>
            <a:r>
              <a:rPr lang="en-US" sz="2000" dirty="0"/>
              <a:t>: 85%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713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>
            <a:extLst>
              <a:ext uri="{FF2B5EF4-FFF2-40B4-BE49-F238E27FC236}">
                <a16:creationId xmlns:a16="http://schemas.microsoft.com/office/drawing/2014/main" id="{97BAD7DF-BD9C-2FE8-CE7A-827540E3C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345" y="6470602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dirty="0"/>
              <a:t>Anesthesiology 94:205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5CF2DE-3104-C688-9ADE-B9C95BFC1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50" y="1270388"/>
            <a:ext cx="7077875" cy="48791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FAE29A-58FA-0BA8-F27C-B4DAF3AB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Effect of age on propofol induction dose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3941040B-F808-475E-FC8C-B45D9941A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67" y="0"/>
            <a:ext cx="11461411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3" algn="l"/>
            <a:r>
              <a:rPr lang="en-US" altLang="en-US" sz="3600" u="sng" dirty="0">
                <a:solidFill>
                  <a:srgbClr val="000000"/>
                </a:solidFill>
              </a:rPr>
              <a:t>T 1/2 b – Elimination Half-life</a:t>
            </a:r>
          </a:p>
          <a:p>
            <a:pPr algn="l"/>
            <a:endParaRPr lang="en-US" altLang="en-US" sz="3600" u="sng" dirty="0">
              <a:solidFill>
                <a:srgbClr val="000000"/>
              </a:solidFill>
            </a:endParaRPr>
          </a:p>
          <a:p>
            <a:pPr algn="l"/>
            <a:r>
              <a:rPr lang="en-US" altLang="en-US" sz="3600" dirty="0">
                <a:solidFill>
                  <a:srgbClr val="000000"/>
                </a:solidFill>
              </a:rPr>
              <a:t>	</a:t>
            </a:r>
            <a:r>
              <a:rPr lang="en-US" altLang="en-US" sz="3600" u="sng" dirty="0">
                <a:solidFill>
                  <a:srgbClr val="000000"/>
                </a:solidFill>
              </a:rPr>
              <a:t>Drug</a:t>
            </a:r>
            <a:r>
              <a:rPr lang="en-US" altLang="en-US" sz="3600" dirty="0">
                <a:solidFill>
                  <a:srgbClr val="000000"/>
                </a:solidFill>
              </a:rPr>
              <a:t>	</a:t>
            </a:r>
            <a:r>
              <a:rPr lang="en-US" altLang="en-US" sz="3600" u="sng" dirty="0">
                <a:solidFill>
                  <a:srgbClr val="000000"/>
                </a:solidFill>
              </a:rPr>
              <a:t>Young Adults</a:t>
            </a:r>
            <a:r>
              <a:rPr lang="en-US" altLang="en-US" sz="3600" dirty="0">
                <a:solidFill>
                  <a:srgbClr val="000000"/>
                </a:solidFill>
              </a:rPr>
              <a:t>		</a:t>
            </a:r>
            <a:r>
              <a:rPr lang="en-US" altLang="en-US" sz="3600" u="sng" dirty="0">
                <a:solidFill>
                  <a:srgbClr val="000000"/>
                </a:solidFill>
              </a:rPr>
              <a:t>Old Adults</a:t>
            </a:r>
            <a:endParaRPr lang="en-US" altLang="en-US" sz="3600" dirty="0">
              <a:solidFill>
                <a:srgbClr val="000000"/>
              </a:solidFill>
            </a:endParaRPr>
          </a:p>
          <a:p>
            <a:pPr algn="l"/>
            <a:endParaRPr lang="en-US" altLang="en-US" sz="3600" dirty="0">
              <a:solidFill>
                <a:srgbClr val="000000"/>
              </a:solidFill>
            </a:endParaRPr>
          </a:p>
          <a:p>
            <a:pPr algn="l"/>
            <a:r>
              <a:rPr lang="en-US" altLang="en-US" sz="3600" dirty="0">
                <a:solidFill>
                  <a:srgbClr val="000000"/>
                </a:solidFill>
              </a:rPr>
              <a:t>	Fentanyl		250 min		925 min</a:t>
            </a:r>
          </a:p>
          <a:p>
            <a:pPr algn="l"/>
            <a:r>
              <a:rPr lang="en-US" altLang="en-US" sz="3600" dirty="0">
                <a:solidFill>
                  <a:srgbClr val="000000"/>
                </a:solidFill>
              </a:rPr>
              <a:t>	Diazepam	          24 </a:t>
            </a:r>
            <a:r>
              <a:rPr lang="en-US" altLang="en-US" sz="3600" dirty="0" err="1">
                <a:solidFill>
                  <a:srgbClr val="000000"/>
                </a:solidFill>
              </a:rPr>
              <a:t>hrs</a:t>
            </a:r>
            <a:r>
              <a:rPr lang="en-US" altLang="en-US" sz="3600" dirty="0">
                <a:solidFill>
                  <a:srgbClr val="000000"/>
                </a:solidFill>
              </a:rPr>
              <a:t>		 72 </a:t>
            </a:r>
            <a:r>
              <a:rPr lang="en-US" altLang="en-US" sz="3600" dirty="0" err="1">
                <a:solidFill>
                  <a:srgbClr val="000000"/>
                </a:solidFill>
              </a:rPr>
              <a:t>hrs</a:t>
            </a:r>
            <a:endParaRPr lang="en-US" altLang="en-US" sz="3600" dirty="0">
              <a:solidFill>
                <a:srgbClr val="000000"/>
              </a:solidFill>
            </a:endParaRPr>
          </a:p>
          <a:p>
            <a:pPr algn="l"/>
            <a:r>
              <a:rPr lang="en-US" altLang="en-US" sz="3600" dirty="0">
                <a:solidFill>
                  <a:srgbClr val="000000"/>
                </a:solidFill>
              </a:rPr>
              <a:t>	Midazolam	2.8 </a:t>
            </a:r>
            <a:r>
              <a:rPr lang="en-US" altLang="en-US" sz="3600" dirty="0" err="1">
                <a:solidFill>
                  <a:srgbClr val="000000"/>
                </a:solidFill>
              </a:rPr>
              <a:t>hrs</a:t>
            </a:r>
            <a:r>
              <a:rPr lang="en-US" altLang="en-US" sz="3600" dirty="0">
                <a:solidFill>
                  <a:srgbClr val="000000"/>
                </a:solidFill>
              </a:rPr>
              <a:t>		4.3 </a:t>
            </a:r>
            <a:r>
              <a:rPr lang="en-US" altLang="en-US" sz="3600" dirty="0" err="1">
                <a:solidFill>
                  <a:srgbClr val="000000"/>
                </a:solidFill>
              </a:rPr>
              <a:t>hrs</a:t>
            </a:r>
            <a:endParaRPr lang="en-US" altLang="en-US" sz="3600" dirty="0">
              <a:solidFill>
                <a:srgbClr val="000000"/>
              </a:solidFill>
            </a:endParaRPr>
          </a:p>
          <a:p>
            <a:pPr algn="l"/>
            <a:r>
              <a:rPr lang="en-US" altLang="en-US" sz="3600" dirty="0">
                <a:solidFill>
                  <a:srgbClr val="000000"/>
                </a:solidFill>
              </a:rPr>
              <a:t>	Vecuronium*	16 min		45 min</a:t>
            </a:r>
          </a:p>
          <a:p>
            <a:pPr algn="l"/>
            <a:endParaRPr lang="en-US" altLang="en-US" sz="3600" dirty="0">
              <a:solidFill>
                <a:srgbClr val="000000"/>
              </a:solidFill>
            </a:endParaRPr>
          </a:p>
          <a:p>
            <a:pPr algn="l"/>
            <a:r>
              <a:rPr lang="en-US" altLang="en-US" sz="3600" dirty="0">
                <a:solidFill>
                  <a:srgbClr val="000000"/>
                </a:solidFill>
              </a:rPr>
              <a:t>	*(Return of twitch height from 25 percent to 75 percent of control)</a:t>
            </a:r>
            <a:endParaRPr lang="en-US" altLang="en-US" dirty="0">
              <a:solidFill>
                <a:srgbClr val="000000"/>
              </a:solidFill>
            </a:endParaRP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3AB30-346B-4D5E-9AE1-36758D78E039}"/>
              </a:ext>
            </a:extLst>
          </p:cNvPr>
          <p:cNvSpPr txBox="1"/>
          <p:nvPr/>
        </p:nvSpPr>
        <p:spPr>
          <a:xfrm>
            <a:off x="9019053" y="5987273"/>
            <a:ext cx="3316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with permission from Eger EI, Weiskopf RB,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Eisenkraft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JB, eds.  The Pharmacology of Inhaled Anesthetics. Baxter Healthcare Corporation, New Providence, New Jersey, 2002: 24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39DD3D7-D156-49C3-A91B-05C52E766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25" y="984135"/>
            <a:ext cx="4784976" cy="5220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A17A3-5A94-4B8F-973E-807F601CDF5D}"/>
              </a:ext>
            </a:extLst>
          </p:cNvPr>
          <p:cNvSpPr txBox="1"/>
          <p:nvPr/>
        </p:nvSpPr>
        <p:spPr>
          <a:xfrm>
            <a:off x="4188092" y="399360"/>
            <a:ext cx="4039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Aging influences MAC</a:t>
            </a:r>
          </a:p>
        </p:txBody>
      </p:sp>
    </p:spTree>
    <p:extLst>
      <p:ext uri="{BB962C8B-B14F-4D97-AF65-F5344CB8AC3E}">
        <p14:creationId xmlns:p14="http://schemas.microsoft.com/office/powerpoint/2010/main" val="116057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223" y="161026"/>
            <a:ext cx="11024558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 for Intraoperative Measures to Prevent Delirium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19842" y="1879121"/>
            <a:ext cx="9990827" cy="41148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anesthesia practitioner may use processed electroencephalographic monitors of anesthetic depth during general anesthesia of older patients to reduce postoperative delirium</a:t>
            </a:r>
          </a:p>
        </p:txBody>
      </p:sp>
    </p:spTree>
    <p:extLst>
      <p:ext uri="{BB962C8B-B14F-4D97-AF65-F5344CB8AC3E}">
        <p14:creationId xmlns:p14="http://schemas.microsoft.com/office/powerpoint/2010/main" val="387249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143000"/>
          </a:xfrm>
        </p:spPr>
        <p:txBody>
          <a:bodyPr/>
          <a:lstStyle/>
          <a:p>
            <a:pPr algn="ctr"/>
            <a:r>
              <a:rPr lang="en-US" sz="4000" b="1" dirty="0"/>
              <a:t>Delirium: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1371600"/>
            <a:ext cx="10363200" cy="4724400"/>
          </a:xfrm>
        </p:spPr>
        <p:txBody>
          <a:bodyPr/>
          <a:lstStyle/>
          <a:p>
            <a:r>
              <a:rPr lang="en-US" dirty="0"/>
              <a:t>Disturbances in</a:t>
            </a:r>
            <a:r>
              <a:rPr lang="en-US" b="1" dirty="0"/>
              <a:t> attention </a:t>
            </a:r>
            <a:r>
              <a:rPr lang="en-US" dirty="0"/>
              <a:t>&amp; </a:t>
            </a:r>
            <a:r>
              <a:rPr lang="en-US" b="1" dirty="0"/>
              <a:t>awareness</a:t>
            </a:r>
          </a:p>
          <a:p>
            <a:pPr lvl="1"/>
            <a:r>
              <a:rPr lang="en-US" dirty="0"/>
              <a:t>Acute onset</a:t>
            </a:r>
          </a:p>
          <a:p>
            <a:pPr lvl="1"/>
            <a:r>
              <a:rPr lang="en-US" dirty="0"/>
              <a:t>Fluctuate over time</a:t>
            </a:r>
          </a:p>
          <a:p>
            <a:r>
              <a:rPr lang="en-US" dirty="0"/>
              <a:t>Additional change in cognition</a:t>
            </a:r>
          </a:p>
          <a:p>
            <a:r>
              <a:rPr lang="en-US" b="1" dirty="0"/>
              <a:t>Not</a:t>
            </a:r>
            <a:r>
              <a:rPr lang="en-US" dirty="0"/>
              <a:t> from:</a:t>
            </a:r>
          </a:p>
          <a:p>
            <a:pPr lvl="1"/>
            <a:r>
              <a:rPr lang="en-US" dirty="0"/>
              <a:t>Pre-existing neurocognitive disorder</a:t>
            </a:r>
          </a:p>
          <a:p>
            <a:pPr lvl="1"/>
            <a:r>
              <a:rPr lang="en-US" dirty="0"/>
              <a:t>Severely reduced arousal (coma)</a:t>
            </a:r>
          </a:p>
          <a:p>
            <a:r>
              <a:rPr lang="en-US" b="1" dirty="0"/>
              <a:t>Is</a:t>
            </a:r>
            <a:r>
              <a:rPr lang="en-US" dirty="0"/>
              <a:t> from: medical condition, substance, or multiple etiologies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3000" y="6352401"/>
            <a:ext cx="3189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DSM-5, American Psychiatric Association, 2013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369C340-8F1D-494E-A1E3-94A1F847B81D}"/>
                  </a:ext>
                </a:extLst>
              </p14:cNvPr>
              <p14:cNvContentPartPr/>
              <p14:nvPr/>
            </p14:nvContentPartPr>
            <p14:xfrm>
              <a:off x="12358880" y="5856411"/>
              <a:ext cx="159840" cy="123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369C340-8F1D-494E-A1E3-94A1F847B8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52774" y="5850303"/>
                <a:ext cx="171334" cy="1350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08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27" y="653100"/>
            <a:ext cx="11732745" cy="9747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Dysfunction after Anesthesia (CODA) Trial-Elective Major Surgery BIS Guided General Anesthesia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25392858"/>
              </p:ext>
            </p:extLst>
          </p:nvPr>
        </p:nvGraphicFramePr>
        <p:xfrm>
          <a:off x="785412" y="2657661"/>
          <a:ext cx="10731261" cy="2687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1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7142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Routine care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r>
                        <a:rPr lang="en-US" sz="24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0.93</a:t>
                      </a:r>
                      <a:r>
                        <a:rPr lang="en-US" sz="24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0.001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349911"/>
                  </a:ext>
                </a:extLst>
              </a:tr>
              <a:tr h="83714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Delirium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0.58(0.41-0.80)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74908" y="6429553"/>
            <a:ext cx="2630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Neurosurg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Anesthesiol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2013; 25(1):33-42</a:t>
            </a:r>
          </a:p>
        </p:txBody>
      </p:sp>
    </p:spTree>
    <p:extLst>
      <p:ext uri="{BB962C8B-B14F-4D97-AF65-F5344CB8AC3E}">
        <p14:creationId xmlns:p14="http://schemas.microsoft.com/office/powerpoint/2010/main" val="276221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97" y="1404799"/>
            <a:ext cx="10069649" cy="5043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34113" y="6512943"/>
            <a:ext cx="2357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Anesthesiology 2018; 129:417-27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640" y="0"/>
            <a:ext cx="1191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Plot of comparison:  </a:t>
            </a:r>
            <a:b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Bispectral index (BIS)-Guided Anesthesia versus </a:t>
            </a:r>
            <a:b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BIS-Blinded Anesthesia, Outcome:  Incident Delirium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901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2E6B8-FBAF-410F-827F-0765D8BD7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7" t="8353" r="307" b="1742"/>
          <a:stretch/>
        </p:blipFill>
        <p:spPr>
          <a:xfrm>
            <a:off x="1234666" y="1079157"/>
            <a:ext cx="8048446" cy="552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4113" y="6469812"/>
            <a:ext cx="222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Anesth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2016;122:234-42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678" y="0"/>
            <a:ext cx="12032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Incidence of Delirium by EEG Suppression Divided into Quartiles Based on Duration of EEG Suppression </a:t>
            </a:r>
          </a:p>
        </p:txBody>
      </p:sp>
    </p:spTree>
    <p:extLst>
      <p:ext uri="{BB962C8B-B14F-4D97-AF65-F5344CB8AC3E}">
        <p14:creationId xmlns:p14="http://schemas.microsoft.com/office/powerpoint/2010/main" val="64884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t="18661"/>
          <a:stretch/>
        </p:blipFill>
        <p:spPr>
          <a:xfrm>
            <a:off x="966158" y="1026543"/>
            <a:ext cx="10558734" cy="53656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851366" y="6477484"/>
            <a:ext cx="2268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Anesth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2016;122:234-42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03F9A-0A29-46C2-A89F-12FAAE67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276"/>
            <a:ext cx="12192000" cy="1106583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Drugs Associated with CNS Effects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-Psychoactive Medications and Sedatives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611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DA1E9596-E6D7-4EF5-9883-4DC7D8E2E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regional anesthesia better?</a:t>
            </a:r>
          </a:p>
        </p:txBody>
      </p:sp>
      <p:sp>
        <p:nvSpPr>
          <p:cNvPr id="67587" name="Content Placeholder 2">
            <a:extLst>
              <a:ext uri="{FF2B5EF4-FFF2-40B4-BE49-F238E27FC236}">
                <a16:creationId xmlns:a16="http://schemas.microsoft.com/office/drawing/2014/main" id="{18F8BEB8-9381-44D4-8D98-CFF77E22C9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139351"/>
            <a:ext cx="10515600" cy="4037612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</a:rPr>
              <a:t>Literature is confusing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No differences between spinal and general anesthesia in delirium rates after hip fracture repair</a:t>
            </a:r>
          </a:p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53" y="1365400"/>
            <a:ext cx="9144000" cy="44149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034" y="192088"/>
            <a:ext cx="11637034" cy="76041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Plot Showing Pooled Effect Estimate for Delirium Comparing Regional with General Anesthesia</a:t>
            </a:r>
          </a:p>
        </p:txBody>
      </p:sp>
      <p:sp>
        <p:nvSpPr>
          <p:cNvPr id="4" name="Rectangle 3"/>
          <p:cNvSpPr/>
          <p:nvPr/>
        </p:nvSpPr>
        <p:spPr>
          <a:xfrm>
            <a:off x="8907977" y="6490190"/>
            <a:ext cx="31603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British Journal of Anaesthesia, 120(1): 37e50 (2018</a:t>
            </a:r>
          </a:p>
        </p:txBody>
      </p:sp>
    </p:spTree>
    <p:extLst>
      <p:ext uri="{BB962C8B-B14F-4D97-AF65-F5344CB8AC3E}">
        <p14:creationId xmlns:p14="http://schemas.microsoft.com/office/powerpoint/2010/main" val="3260010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B010BB17-1E83-4237-B0BB-7E7089868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</a:rPr>
              <a:t>Confounders in Literature</a:t>
            </a:r>
          </a:p>
        </p:txBody>
      </p:sp>
      <p:sp>
        <p:nvSpPr>
          <p:cNvPr id="73731" name="Content Placeholder 2">
            <a:extLst>
              <a:ext uri="{FF2B5EF4-FFF2-40B4-BE49-F238E27FC236}">
                <a16:creationId xmlns:a16="http://schemas.microsoft.com/office/drawing/2014/main" id="{E2D48A58-8EA8-4B02-BB0C-34103A1DE8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of sedation has not been controlled</a:t>
            </a:r>
          </a:p>
          <a:p>
            <a:pPr marL="0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Elderly patients need very little anesthetic to be deeply sedated</a:t>
            </a:r>
          </a:p>
          <a:p>
            <a:pPr marL="0" indent="0">
              <a:buNone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9F18132D-16F8-41E0-A3F1-7D10FBEF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21043" r="41414" b="15973"/>
          <a:stretch>
            <a:fillRect/>
          </a:stretch>
        </p:blipFill>
        <p:spPr bwMode="auto">
          <a:xfrm>
            <a:off x="6134099" y="854015"/>
            <a:ext cx="4388218" cy="598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87C07-F631-4E79-A4B0-6403CEEC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03" y="0"/>
            <a:ext cx="11764993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anesthesia commonly occurs during a spinal</a:t>
            </a:r>
          </a:p>
        </p:txBody>
      </p:sp>
      <p:sp>
        <p:nvSpPr>
          <p:cNvPr id="74756" name="Content Placeholder 2">
            <a:extLst>
              <a:ext uri="{FF2B5EF4-FFF2-40B4-BE49-F238E27FC236}">
                <a16:creationId xmlns:a16="http://schemas.microsoft.com/office/drawing/2014/main" id="{CB37ADAF-333F-4A48-A9EB-39B89972B8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2464" y="1981200"/>
            <a:ext cx="3830637" cy="411480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propofol sedation in hip fracture patients 32.2% of surgical time was spent under GA as defined as  BIS &lt;60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/>
          <a:stretch/>
        </p:blipFill>
        <p:spPr bwMode="auto">
          <a:xfrm>
            <a:off x="2682815" y="1173192"/>
            <a:ext cx="6909759" cy="51844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31B31E-5CAF-4641-8A54-D92A8FD982B8}"/>
              </a:ext>
            </a:extLst>
          </p:cNvPr>
          <p:cNvSpPr txBox="1"/>
          <p:nvPr/>
        </p:nvSpPr>
        <p:spPr>
          <a:xfrm>
            <a:off x="9898812" y="6504317"/>
            <a:ext cx="22040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JAMA Surg. 2018;153(11):987-995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56B8D1-09FF-43D0-8087-ADAB8511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8" y="159588"/>
            <a:ext cx="11520577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Limiting the Level of Sedation Provided No Significant Benefit in Reducing Incident Delirium</a:t>
            </a:r>
          </a:p>
        </p:txBody>
      </p:sp>
    </p:spTree>
    <p:extLst>
      <p:ext uri="{BB962C8B-B14F-4D97-AF65-F5344CB8AC3E}">
        <p14:creationId xmlns:p14="http://schemas.microsoft.com/office/powerpoint/2010/main" val="248033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3902"/>
            <a:ext cx="10896600" cy="158869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for Perioperative Measures to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Delirium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10972800" cy="3810000"/>
          </a:xfrm>
        </p:spPr>
        <p:txBody>
          <a:bodyPr/>
          <a:lstStyle/>
          <a:p>
            <a:pPr eaLnBrk="1" fontAlgn="t" hangingPunct="1"/>
            <a:endParaRPr lang="en-US" dirty="0"/>
          </a:p>
          <a:p>
            <a:pPr fontAlgn="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regional anesthetic at the time of surgery and postoperatively to improve pain control  </a:t>
            </a:r>
          </a:p>
          <a:p>
            <a:pPr marL="0" indent="0" fontAlgn="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postoperative pain control, preferably with non-opioid pain medications </a:t>
            </a:r>
          </a:p>
          <a:p>
            <a:pPr marL="0" indent="0" eaLnBrk="1" fontAlgn="t" hangingPunct="1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8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305800" cy="1143000"/>
          </a:xfrm>
        </p:spPr>
        <p:txBody>
          <a:bodyPr/>
          <a:lstStyle/>
          <a:p>
            <a:r>
              <a:rPr lang="en-US" sz="4000" b="1" dirty="0"/>
              <a:t>Symptoms of Delirium in Approximate Order of Specificity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752600"/>
            <a:ext cx="7696200" cy="4419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1.  </a:t>
            </a:r>
            <a:r>
              <a:rPr lang="en-US" sz="2800" u="sng" dirty="0"/>
              <a:t>Instability of mental status findings over time.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2.  Non-auditory hallucinations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	 (visual hallucinations are symptoms of delirium </a:t>
            </a:r>
            <a:r>
              <a:rPr lang="en-US" altLang="ko-KR" sz="2800" dirty="0">
                <a:ea typeface="Gulim" pitchFamily="34" charset="-127"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800" dirty="0">
                <a:ea typeface="Gulim" pitchFamily="34" charset="-127"/>
              </a:rPr>
              <a:t>       until </a:t>
            </a:r>
            <a:r>
              <a:rPr lang="en-US" sz="2800" dirty="0"/>
              <a:t>proven otherwise)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3.  Misperceptions &amp; illusions.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4.  Impaired attention.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5.  Disorientation.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6.  Impaired level of consciousness.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7.  Auditory hallucinations.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8.  Delusions.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9.  Affective symptoms.</a:t>
            </a:r>
          </a:p>
        </p:txBody>
      </p:sp>
    </p:spTree>
    <p:extLst>
      <p:ext uri="{BB962C8B-B14F-4D97-AF65-F5344CB8AC3E}">
        <p14:creationId xmlns:p14="http://schemas.microsoft.com/office/powerpoint/2010/main" val="1177763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611" y="0"/>
            <a:ext cx="11698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Nerve Blockade Versus No Blockade for Hip Fracture: 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Effect on Delirium</a:t>
            </a:r>
          </a:p>
        </p:txBody>
      </p:sp>
      <p:sp>
        <p:nvSpPr>
          <p:cNvPr id="4" name="Rectangle 3"/>
          <p:cNvSpPr/>
          <p:nvPr/>
        </p:nvSpPr>
        <p:spPr>
          <a:xfrm>
            <a:off x="9304283" y="6508530"/>
            <a:ext cx="2895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Abou-Setta A M et al. Ann Intern Med;2011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052515"/>
              </p:ext>
            </p:extLst>
          </p:nvPr>
        </p:nvGraphicFramePr>
        <p:xfrm>
          <a:off x="683035" y="1057450"/>
          <a:ext cx="10410534" cy="546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10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 in Favor of Nerve Blockade (OR)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1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Randomized controlled trial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278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Foss et al., 2005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 [0.16 to 0.66]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575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Monzon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575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Mouzopoulos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278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Graham et al., 2008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27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Cohort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575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 Rosario et al., 2008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 [0.08 to 0.72]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1575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Pedersen et al., 2008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112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320D08-8DBD-0CC3-50E3-BC3BDA13B8CA}"/>
              </a:ext>
            </a:extLst>
          </p:cNvPr>
          <p:cNvSpPr txBox="1"/>
          <p:nvPr/>
        </p:nvSpPr>
        <p:spPr>
          <a:xfrm>
            <a:off x="8521022" y="6317346"/>
            <a:ext cx="3456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Anesthesiology 2021; 135:218–32</a:t>
            </a:r>
          </a:p>
        </p:txBody>
      </p:sp>
      <p:pic>
        <p:nvPicPr>
          <p:cNvPr id="2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0CD7D77A-B6A2-BC3B-B61F-B652039C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1393312"/>
            <a:ext cx="7880554" cy="41778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5D342B-08CC-F0D6-ACF4-0004DE4CC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" y="184867"/>
            <a:ext cx="12178889" cy="1325563"/>
          </a:xfrm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Probability of postoperative delirium by day 7 after surgery</a:t>
            </a:r>
            <a:endParaRPr lang="en-US" sz="400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8591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t="11341"/>
          <a:stretch/>
        </p:blipFill>
        <p:spPr>
          <a:xfrm>
            <a:off x="1213338" y="1214546"/>
            <a:ext cx="9454662" cy="5033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43392" y="6482443"/>
            <a:ext cx="1902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JAMA. 2019;321(7):686-696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30D9B-A46F-42BA-A1B8-D4BF02657471}"/>
              </a:ext>
            </a:extLst>
          </p:cNvPr>
          <p:cNvSpPr txBox="1"/>
          <p:nvPr/>
        </p:nvSpPr>
        <p:spPr>
          <a:xfrm>
            <a:off x="1074386" y="0"/>
            <a:ext cx="9739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Post-hoc Kaplan-Meier Analysis for Time to Delirium: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vs Placebo</a:t>
            </a:r>
          </a:p>
        </p:txBody>
      </p:sp>
    </p:spTree>
    <p:extLst>
      <p:ext uri="{BB962C8B-B14F-4D97-AF65-F5344CB8AC3E}">
        <p14:creationId xmlns:p14="http://schemas.microsoft.com/office/powerpoint/2010/main" val="238159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155" y="152400"/>
            <a:ext cx="11553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Postoperative Pain Management With Narcotics -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Review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4600" y="1686783"/>
            <a:ext cx="7467600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Meperidine is the only drug that should be avoided.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difference in cognitive outcome when comparing fentanyl vs. morphine vs. hydromorphone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difference in cognitive outcome when comparing epidural vs. IV administration of narcotics for postoperative analgesia</a:t>
            </a:r>
          </a:p>
          <a:p>
            <a:pPr>
              <a:lnSpc>
                <a:spcPct val="90000"/>
              </a:lnSpc>
            </a:pPr>
            <a:r>
              <a:rPr lang="en-US" dirty="0"/>
              <a:t>		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0327256" y="6507461"/>
            <a:ext cx="1981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102:1255, 2006</a:t>
            </a:r>
          </a:p>
        </p:txBody>
      </p:sp>
    </p:spTree>
    <p:extLst>
      <p:ext uri="{BB962C8B-B14F-4D97-AF65-F5344CB8AC3E}">
        <p14:creationId xmlns:p14="http://schemas.microsoft.com/office/powerpoint/2010/main" val="3866536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6445"/>
          <a:stretch/>
        </p:blipFill>
        <p:spPr>
          <a:xfrm>
            <a:off x="1199072" y="1569659"/>
            <a:ext cx="9668225" cy="4693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27482" y="6197235"/>
            <a:ext cx="30796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Cochrane Database of Systematic Reviews 2018, Issue 8. Art. No.: CD012317.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10.1002/14651858.CD012317.pub2.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01D74-3080-47C7-A262-FA04B93F84FF}"/>
              </a:ext>
            </a:extLst>
          </p:cNvPr>
          <p:cNvSpPr txBox="1"/>
          <p:nvPr/>
        </p:nvSpPr>
        <p:spPr>
          <a:xfrm>
            <a:off x="0" y="129396"/>
            <a:ext cx="12094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Plot Showing Pooled Effect Estimate for Delirium Comparing TIVA vs Inhalational Maintenance of General Anesthesia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8158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83FE-9986-461D-8C43-645C234A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Pharmacologic agent consistently prevents delirium*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FF353-ABB9-4661-A804-EE9CE334D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Cholinesterase inhibitors-including physostigmine</a:t>
            </a:r>
          </a:p>
          <a:p>
            <a:r>
              <a:rPr lang="en-US" dirty="0">
                <a:cs typeface="Calibri"/>
              </a:rPr>
              <a:t>Melatonin-including ramelteon</a:t>
            </a:r>
          </a:p>
          <a:p>
            <a:r>
              <a:rPr lang="en-US" dirty="0">
                <a:cs typeface="Calibri"/>
              </a:rPr>
              <a:t>Statins</a:t>
            </a:r>
          </a:p>
          <a:p>
            <a:r>
              <a:rPr lang="en-US" dirty="0">
                <a:cs typeface="Calibri"/>
              </a:rPr>
              <a:t>ketamine</a:t>
            </a:r>
          </a:p>
        </p:txBody>
      </p:sp>
    </p:spTree>
    <p:extLst>
      <p:ext uri="{BB962C8B-B14F-4D97-AF65-F5344CB8AC3E}">
        <p14:creationId xmlns:p14="http://schemas.microsoft.com/office/powerpoint/2010/main" val="1371484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463A8-9948-4E06-824C-49524833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52" y="1241572"/>
            <a:ext cx="9144000" cy="48296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F20422-42A6-488F-8B40-1385AD753190}"/>
              </a:ext>
            </a:extLst>
          </p:cNvPr>
          <p:cNvSpPr/>
          <p:nvPr/>
        </p:nvSpPr>
        <p:spPr>
          <a:xfrm>
            <a:off x="453005" y="134581"/>
            <a:ext cx="11509695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600" b="0" i="0" u="none" strike="noStrike" baseline="0" dirty="0">
              <a:latin typeface="SourceSansPro-Regular"/>
            </a:endParaRPr>
          </a:p>
          <a:p>
            <a:pPr algn="ctr"/>
            <a:r>
              <a:rPr lang="en-US" b="1" dirty="0">
                <a:latin typeface="SourceSansPro-Bold"/>
              </a:rPr>
              <a:t>network meta-analysis: effects of pharmacologic approaches on duration of delirium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68950E-5FC8-4084-8308-8CE7E1323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925" y="6508801"/>
            <a:ext cx="3001299" cy="2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26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15" y="106953"/>
            <a:ext cx="11797185" cy="101414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Dexmedetomidine vs Propofol/Benzodiazepines Associated with Less Delirium When Used as Sedative Agent in ICU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" y="1621766"/>
            <a:ext cx="11977674" cy="3795960"/>
          </a:xfrm>
        </p:spPr>
      </p:pic>
      <p:sp>
        <p:nvSpPr>
          <p:cNvPr id="5" name="TextBox 4"/>
          <p:cNvSpPr txBox="1"/>
          <p:nvPr/>
        </p:nvSpPr>
        <p:spPr>
          <a:xfrm>
            <a:off x="9353349" y="6454203"/>
            <a:ext cx="2608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Anaesth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Pain Med 2016;35:7-15</a:t>
            </a:r>
          </a:p>
        </p:txBody>
      </p:sp>
    </p:spTree>
    <p:extLst>
      <p:ext uri="{BB962C8B-B14F-4D97-AF65-F5344CB8AC3E}">
        <p14:creationId xmlns:p14="http://schemas.microsoft.com/office/powerpoint/2010/main" val="2757849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72235" y="246530"/>
            <a:ext cx="8258735" cy="526939"/>
          </a:xfrm>
          <a:noFill/>
        </p:spPr>
        <p:txBody>
          <a:bodyPr>
            <a:spAutoFit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1412" b="1" dirty="0">
                <a:solidFill>
                  <a:schemeClr val="tx2"/>
                </a:solidFill>
              </a:rPr>
              <a:t>Both very high and very low levels of mean surgery MAP are associated with increased risk of postoperative delirium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050676" y="5748618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9"/>
              <a:t>Wang NY, Hirao A, Sieber F (2015) Association between Intraoperative Blood Pressure and Postoperative Delirium in Elderly Hip Fracture Patients. PLoS ONE 10(4): e0123892. doi:10.1371/journal.pone.0123892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9">
                <a:hlinkClick r:id="rId2"/>
              </a:rPr>
              <a:t>http://127.0.0.1:8081/plosone/article?id=info:doi/10.1371/journal.pone.0123892</a:t>
            </a:r>
            <a:endParaRPr lang="en-US" altLang="en-US" sz="1059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76" y="6342530"/>
            <a:ext cx="2140324" cy="45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485900"/>
            <a:ext cx="5029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95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5EF9-44A7-42E4-8E4E-738B245D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1200"/>
            <a:ext cx="10972800" cy="1143000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Anesthesia Cause Postoperative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Decline?</a:t>
            </a:r>
          </a:p>
        </p:txBody>
      </p:sp>
    </p:spTree>
    <p:extLst>
      <p:ext uri="{BB962C8B-B14F-4D97-AF65-F5344CB8AC3E}">
        <p14:creationId xmlns:p14="http://schemas.microsoft.com/office/powerpoint/2010/main" val="321330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lirium ta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609600"/>
            <a:ext cx="81343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Y Attorney - Clipp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192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1887200" cy="6858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Commonly Used Anesthetics on A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Accumulation and A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Oligomerization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281314"/>
              </p:ext>
            </p:extLst>
          </p:nvPr>
        </p:nvGraphicFramePr>
        <p:xfrm>
          <a:off x="377537" y="685800"/>
          <a:ext cx="11509663" cy="6020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9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7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4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Cells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Animals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Humans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43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Isoflurane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0–10 mM isoflurane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(Eckenhoff et al., 2004).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H4 human neuroglioma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cells; 1.4% isoflurane for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6 h (Xie et al., 2006; Xie et al., 2007).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Wild-type mice; 1.4%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isoflurane for 2 h  (Xie et al., 2008).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AbetaPP[swe] mice;  2% isoflurane for 20 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min twice a week for three months (Perucho et al.,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2010).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Sevoflurane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H4 human neuroglioma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cells; 4.1% sevoflurane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9600" algn="l"/>
                        </a:tabLs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6 h (Dong et al., 2009).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Wild-type mice; 2.5% sevoflurane for 2 h 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(Dong et al., 2009).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Wild-type mice; 3%  sevoflurane for 6 h 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(Lu et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al., 2010).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5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Desflurane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H4 human neuroglioma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cells; 12% desflurane for 6 h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(Zhang et al., 2008a, 2008b).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5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Nitrous Oxide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H4 human neuroglioma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cells; 70% nitrous oxide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6 h (Zhen et al., 2009).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5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Propofol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0–100 μM (Eckenhoff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et al., 2004).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100 μM propofol, H4 human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neuroglioma cells (Zhang et al., 2011).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10" marR="2451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77400" y="6154519"/>
            <a:ext cx="285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Progress in Neuro-Psychopharmacology &amp; Biological Psychiatry 47 (2013) 140–146</a:t>
            </a:r>
          </a:p>
        </p:txBody>
      </p:sp>
    </p:spTree>
    <p:extLst>
      <p:ext uri="{BB962C8B-B14F-4D97-AF65-F5344CB8AC3E}">
        <p14:creationId xmlns:p14="http://schemas.microsoft.com/office/powerpoint/2010/main" val="993395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10972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Plot of Any Exposure to General Anesthesia and Alzheimer’s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1763024"/>
            <a:ext cx="7696200" cy="4256776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86748"/>
            <a:ext cx="8351237" cy="5014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96400" y="6581001"/>
            <a:ext cx="3413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 Seitz et al. BMC Geriatrics 2011, 11:83</a:t>
            </a:r>
          </a:p>
        </p:txBody>
      </p:sp>
    </p:spTree>
    <p:extLst>
      <p:ext uri="{BB962C8B-B14F-4D97-AF65-F5344CB8AC3E}">
        <p14:creationId xmlns:p14="http://schemas.microsoft.com/office/powerpoint/2010/main" val="2132831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7D3C4F-69A0-42A1-9828-5D2BDD71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41267"/>
            <a:ext cx="7646672" cy="4983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487B3-92C9-42E2-946C-44F6418D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6378535"/>
            <a:ext cx="1732152" cy="3311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455C600-026D-4E99-BEFA-24EE3C837452}"/>
              </a:ext>
            </a:extLst>
          </p:cNvPr>
          <p:cNvSpPr txBox="1">
            <a:spLocks/>
          </p:cNvSpPr>
          <p:nvPr/>
        </p:nvSpPr>
        <p:spPr>
          <a:xfrm>
            <a:off x="228600" y="159243"/>
            <a:ext cx="10972800" cy="99060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incidence function curve comparing time with diagnosis of dementia for individuals who received general anesthesia when compared with regional anesthesia</a:t>
            </a:r>
          </a:p>
        </p:txBody>
      </p:sp>
    </p:spTree>
    <p:extLst>
      <p:ext uri="{BB962C8B-B14F-4D97-AF65-F5344CB8AC3E}">
        <p14:creationId xmlns:p14="http://schemas.microsoft.com/office/powerpoint/2010/main" val="1278515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500-C97C-440E-84A0-77D6191A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752600"/>
            <a:ext cx="10363200" cy="1143000"/>
          </a:xfrm>
        </p:spPr>
        <p:txBody>
          <a:bodyPr/>
          <a:lstStyle/>
          <a:p>
            <a:r>
              <a:rPr lang="en-US" sz="4000" b="1" dirty="0"/>
              <a:t>Non-Pharmacologic Multicomponent and	Multidisciplinary Interventions</a:t>
            </a:r>
          </a:p>
        </p:txBody>
      </p:sp>
    </p:spTree>
    <p:extLst>
      <p:ext uri="{BB962C8B-B14F-4D97-AF65-F5344CB8AC3E}">
        <p14:creationId xmlns:p14="http://schemas.microsoft.com/office/powerpoint/2010/main" val="402470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52" y="1828800"/>
            <a:ext cx="8554848" cy="433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220200" y="6391080"/>
            <a:ext cx="32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Times New Roman" panose="02020603050405020304" pitchFamily="18" charset="0"/>
              </a:rPr>
              <a:t>Cochrane Database of  Systematic Reviews</a:t>
            </a:r>
          </a:p>
          <a:p>
            <a:r>
              <a:rPr lang="en-US" sz="1200" dirty="0">
                <a:cs typeface="Times New Roman" panose="02020603050405020304" pitchFamily="18" charset="0"/>
              </a:rPr>
              <a:t>2016, Issue 3. Art. No.: CD005563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304800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Times New Roman" panose="02020603050405020304" pitchFamily="18" charset="0"/>
              </a:rPr>
              <a:t>Multi-Component Delirium Prevention Intervention (MCI) Versus Usual Care, Outcome:  Incident Delirium</a:t>
            </a:r>
          </a:p>
        </p:txBody>
      </p:sp>
    </p:spTree>
    <p:extLst>
      <p:ext uri="{BB962C8B-B14F-4D97-AF65-F5344CB8AC3E}">
        <p14:creationId xmlns:p14="http://schemas.microsoft.com/office/powerpoint/2010/main" val="1055568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4690" y="152400"/>
            <a:ext cx="867611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7388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C8A585-9EF4-49FE-9DD5-35A08AD10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3" b="1515"/>
          <a:stretch/>
        </p:blipFill>
        <p:spPr>
          <a:xfrm>
            <a:off x="1787358" y="379368"/>
            <a:ext cx="6470760" cy="43151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7EA974-9BE6-41E5-8DF1-F6F0278C2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0806" y="1149352"/>
            <a:ext cx="9510387" cy="5077945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8F1CA9A-B3B2-4991-B546-7F88F1DCF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821" y="6380593"/>
            <a:ext cx="3856143" cy="4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99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49" y="10559"/>
            <a:ext cx="11777902" cy="134095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cs typeface="Times New Roman"/>
              </a:rPr>
              <a:t>Limited evidence incidence of postoperative delirium can be decreased by Prehabilitation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3252" y="1825625"/>
            <a:ext cx="9050547" cy="2439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Time is a limiting factor</a:t>
            </a:r>
          </a:p>
          <a:p>
            <a:endParaRPr lang="en-US" dirty="0">
              <a:cs typeface="Times New Roman"/>
            </a:endParaRPr>
          </a:p>
          <a:p>
            <a:r>
              <a:rPr lang="en-US" dirty="0"/>
              <a:t>Lack of robust data in form of adequately powered RCT </a:t>
            </a:r>
            <a:endParaRPr lang="en-US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1471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6377" y="0"/>
            <a:ext cx="10739887" cy="13533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/>
                <a:cs typeface="Times New Roman"/>
              </a:rPr>
              <a:t>Summary of Perioperative Recommendations for Maintaining Brain Health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45721" y="1621766"/>
            <a:ext cx="10058400" cy="44598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Preoperative cognitive screening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Include discussion of postop cognitive dysfunction with informed consent</a:t>
            </a:r>
            <a:endParaRPr lang="en-US"/>
          </a:p>
          <a:p>
            <a:r>
              <a:rPr lang="en-US" dirty="0">
                <a:latin typeface="Times New Roman"/>
                <a:cs typeface="Times New Roman"/>
              </a:rPr>
              <a:t>Dose medication in an age appropriate manner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medications that may induce delirium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postoperative pain management-preferably with multimodal approach and regional anesthesia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intraoperative depth of anesthesia monitoring during general anesthesia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84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This represents the most common presentation of postoperative delirium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590800"/>
            <a:ext cx="6477000" cy="3276600"/>
          </a:xfrm>
        </p:spPr>
        <p:txBody>
          <a:bodyPr/>
          <a:lstStyle/>
          <a:p>
            <a:r>
              <a:rPr lang="en-US" sz="4400" dirty="0"/>
              <a:t>A. True</a:t>
            </a:r>
          </a:p>
          <a:p>
            <a:r>
              <a:rPr lang="en-US" sz="4400" dirty="0"/>
              <a:t>B. False</a:t>
            </a:r>
          </a:p>
        </p:txBody>
      </p:sp>
    </p:spTree>
    <p:extLst>
      <p:ext uri="{BB962C8B-B14F-4D97-AF65-F5344CB8AC3E}">
        <p14:creationId xmlns:p14="http://schemas.microsoft.com/office/powerpoint/2010/main" val="3878724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/>
              <a:t>Postoperative Delirium Has Many Presentations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2362200"/>
            <a:ext cx="7772400" cy="2362200"/>
          </a:xfrm>
        </p:spPr>
        <p:txBody>
          <a:bodyPr/>
          <a:lstStyle/>
          <a:p>
            <a:pPr eaLnBrk="1" hangingPunct="1"/>
            <a:r>
              <a:rPr lang="en-US" dirty="0"/>
              <a:t>Hyperactive (“Wild man”): 1%</a:t>
            </a:r>
          </a:p>
          <a:p>
            <a:pPr eaLnBrk="1" hangingPunct="1"/>
            <a:r>
              <a:rPr lang="en-US" dirty="0"/>
              <a:t>Hypoactive (“Out of it”): 68% </a:t>
            </a:r>
          </a:p>
          <a:p>
            <a:pPr eaLnBrk="1" hangingPunct="1"/>
            <a:r>
              <a:rPr lang="en-US" dirty="0"/>
              <a:t>Mixed delirium: hypo alternating with hyper (31%)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84793" y="6477000"/>
            <a:ext cx="2207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Arch Surg 2011; 146(3):295-300</a:t>
            </a:r>
          </a:p>
        </p:txBody>
      </p:sp>
    </p:spTree>
    <p:extLst>
      <p:ext uri="{BB962C8B-B14F-4D97-AF65-F5344CB8AC3E}">
        <p14:creationId xmlns:p14="http://schemas.microsoft.com/office/powerpoint/2010/main" val="12540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934" y="152400"/>
            <a:ext cx="7772400" cy="838200"/>
          </a:xfrm>
        </p:spPr>
        <p:txBody>
          <a:bodyPr/>
          <a:lstStyle/>
          <a:p>
            <a:r>
              <a:rPr lang="en-US" sz="4000" b="1" dirty="0"/>
              <a:t>Implications</a:t>
            </a:r>
            <a:r>
              <a:rPr lang="en-US" b="1" dirty="0"/>
              <a:t> of Delirium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1066801"/>
            <a:ext cx="8610600" cy="4885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risk of death increased from 27.5% to 38%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risk of institutionalization increased from 10.7% to 33.4%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delirium is responsible for $16,303 to $64,421 in additional costs per delirious patient per year with total  1-year health-attributable cost between $38 billion to $152 billion nationally**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risk of developing dementia increased from 8.1% to 62.5%*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Increased duration of mechanical ventilation#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536430" y="5841337"/>
            <a:ext cx="266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200" dirty="0"/>
              <a:t>*JAMA 2010; 304:443–451</a:t>
            </a:r>
          </a:p>
          <a:p>
            <a:r>
              <a:rPr lang="en-US" sz="1200" dirty="0"/>
              <a:t> **Arch Intern Med 2008; 168:27–32</a:t>
            </a:r>
          </a:p>
          <a:p>
            <a:r>
              <a:rPr lang="en-US" sz="1200" dirty="0"/>
              <a:t> #  BMJ 2015;350:h2538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403935-F2A1-4BF7-8E3B-BC045F7EAD67}"/>
                  </a:ext>
                </a:extLst>
              </p14:cNvPr>
              <p14:cNvContentPartPr/>
              <p14:nvPr/>
            </p14:nvContentPartPr>
            <p14:xfrm>
              <a:off x="6554319" y="7391915"/>
              <a:ext cx="69360" cy="23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403935-F2A1-4BF7-8E3B-BC045F7EAD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8210" y="7385826"/>
                <a:ext cx="80860" cy="34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CD04B72-C1E5-4081-8A47-39CB783F5B21}"/>
                  </a:ext>
                </a:extLst>
              </p14:cNvPr>
              <p14:cNvContentPartPr/>
              <p14:nvPr/>
            </p14:nvContentPartPr>
            <p14:xfrm>
              <a:off x="10642239" y="-661045"/>
              <a:ext cx="7920" cy="15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CD04B72-C1E5-4081-8A47-39CB783F5B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36119" y="-667212"/>
                <a:ext cx="19440" cy="272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972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4" y="-1604"/>
            <a:ext cx="11582400" cy="1091312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Delirium as an Independent Risk Factor for Long-Term Cognitive Decline and Dementia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6400800"/>
            <a:ext cx="1756191" cy="333020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914400" y="1143000"/>
            <a:ext cx="10437066" cy="4890887"/>
            <a:chOff x="1248" y="1372"/>
            <a:chExt cx="5184" cy="2612"/>
          </a:xfrm>
          <a:noFill/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48" y="1372"/>
              <a:ext cx="5184" cy="2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372"/>
              <a:ext cx="5187" cy="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7570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D2C59-3B71-C51F-3B4B-3447AC4C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04" y="548640"/>
            <a:ext cx="89535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30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2012</Words>
  <Application>Microsoft Office PowerPoint</Application>
  <PresentationFormat>Widescreen</PresentationFormat>
  <Paragraphs>278</Paragraphs>
  <Slides>49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Calibri</vt:lpstr>
      <vt:lpstr>Calibri Light</vt:lpstr>
      <vt:lpstr>PalatinoLTStd-Roman</vt:lpstr>
      <vt:lpstr>SourceSansPro-Bold</vt:lpstr>
      <vt:lpstr>SourceSansPro-Regular</vt:lpstr>
      <vt:lpstr>Times New Roman</vt:lpstr>
      <vt:lpstr>Wingdings</vt:lpstr>
      <vt:lpstr>Office Theme</vt:lpstr>
      <vt:lpstr>Default Design</vt:lpstr>
      <vt:lpstr>Default Design</vt:lpstr>
      <vt:lpstr>Best Practice for Anesthesia Management of Older Patients to Maintain Brain Health</vt:lpstr>
      <vt:lpstr>Delirium: Definition</vt:lpstr>
      <vt:lpstr>Symptoms of Delirium in Approximate Order of Specificity</vt:lpstr>
      <vt:lpstr>PowerPoint Presentation</vt:lpstr>
      <vt:lpstr>This represents the most common presentation of postoperative delirium</vt:lpstr>
      <vt:lpstr>Postoperative Delirium Has Many Presentations</vt:lpstr>
      <vt:lpstr>Implications of Delirium</vt:lpstr>
      <vt:lpstr>Delirium as an Independent Risk Factor for Long-Term Cognitive Decline and Dementia</vt:lpstr>
      <vt:lpstr>PowerPoint Presentation</vt:lpstr>
      <vt:lpstr>Baseline Predisposing Risk Factors for Delirium NICE Pathway</vt:lpstr>
      <vt:lpstr>Incidence of Cognitive Impairment in Elderly Elective Surgical Patients </vt:lpstr>
      <vt:lpstr>PowerPoint Presentation</vt:lpstr>
      <vt:lpstr>PowerPoint Presentation</vt:lpstr>
      <vt:lpstr>PowerPoint Presentation</vt:lpstr>
      <vt:lpstr>Epidemiology of Delirium</vt:lpstr>
      <vt:lpstr>Effect of age on propofol induction dose</vt:lpstr>
      <vt:lpstr>PowerPoint Presentation</vt:lpstr>
      <vt:lpstr>PowerPoint Presentation</vt:lpstr>
      <vt:lpstr>Recommendation for Intraoperative Measures to Prevent Delirium</vt:lpstr>
      <vt:lpstr>Cognitive Dysfunction after Anesthesia (CODA) Trial-Elective Major Surgery BIS Guided General Anesthesia</vt:lpstr>
      <vt:lpstr>PowerPoint Presentation</vt:lpstr>
      <vt:lpstr>PowerPoint Presentation</vt:lpstr>
      <vt:lpstr> Minimize Drugs Associated with CNS Effects  eg-Psychoactive Medications and Sedatives  </vt:lpstr>
      <vt:lpstr>Is regional anesthesia better?</vt:lpstr>
      <vt:lpstr>Forest Plot Showing Pooled Effect Estimate for Delirium Comparing Regional with General Anesthesia</vt:lpstr>
      <vt:lpstr>Confounders in Literature</vt:lpstr>
      <vt:lpstr>General anesthesia commonly occurs during a spinal</vt:lpstr>
      <vt:lpstr>Limiting the Level of Sedation Provided No Significant Benefit in Reducing Incident Delirium</vt:lpstr>
      <vt:lpstr>Recommendations for Perioperative Measures to  Prevent Delirium </vt:lpstr>
      <vt:lpstr>PowerPoint Presentation</vt:lpstr>
      <vt:lpstr>Probability of postoperative delirium by day 7 after surgery</vt:lpstr>
      <vt:lpstr>PowerPoint Presentation</vt:lpstr>
      <vt:lpstr>PowerPoint Presentation</vt:lpstr>
      <vt:lpstr>PowerPoint Presentation</vt:lpstr>
      <vt:lpstr>No Pharmacologic agent consistently prevents delirium* </vt:lpstr>
      <vt:lpstr>PowerPoint Presentation</vt:lpstr>
      <vt:lpstr>Dexmedetomidine vs Propofol/Benzodiazepines Associated with Less Delirium When Used as Sedative Agent in ICU</vt:lpstr>
      <vt:lpstr>PowerPoint Presentation</vt:lpstr>
      <vt:lpstr>Does Anesthesia Cause Postoperative  Cognitive Decline?</vt:lpstr>
      <vt:lpstr>PowerPoint Presentation</vt:lpstr>
      <vt:lpstr>Summary of Commonly Used Anesthetics on Aβ Accumulation and Aβ Oligomerization</vt:lpstr>
      <vt:lpstr> Forest Plot of Any Exposure to General Anesthesia and Alzheimer’s Disease</vt:lpstr>
      <vt:lpstr>PowerPoint Presentation</vt:lpstr>
      <vt:lpstr>Non-Pharmacologic Multicomponent and Multidisciplinary Interventions</vt:lpstr>
      <vt:lpstr>PowerPoint Presentation</vt:lpstr>
      <vt:lpstr>PowerPoint Presentation</vt:lpstr>
      <vt:lpstr>PowerPoint Presentation</vt:lpstr>
      <vt:lpstr>Limited evidence incidence of postoperative delirium can be decreased by Prehabilitation</vt:lpstr>
      <vt:lpstr>Summary of Perioperative Recommendations for Maintaining Brain Health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fritz sieber</dc:creator>
  <cp:lastModifiedBy>Kaylee Chester</cp:lastModifiedBy>
  <cp:revision>258</cp:revision>
  <dcterms:created xsi:type="dcterms:W3CDTF">2019-09-11T17:41:52Z</dcterms:created>
  <dcterms:modified xsi:type="dcterms:W3CDTF">2022-08-29T17:26:35Z</dcterms:modified>
</cp:coreProperties>
</file>